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309" r:id="rId3"/>
    <p:sldId id="260" r:id="rId4"/>
    <p:sldId id="258" r:id="rId5"/>
    <p:sldId id="257" r:id="rId6"/>
    <p:sldId id="288" r:id="rId7"/>
    <p:sldId id="299" r:id="rId8"/>
    <p:sldId id="261" r:id="rId9"/>
    <p:sldId id="276" r:id="rId10"/>
    <p:sldId id="310" r:id="rId11"/>
    <p:sldId id="275" r:id="rId12"/>
    <p:sldId id="277" r:id="rId13"/>
    <p:sldId id="266" r:id="rId14"/>
    <p:sldId id="281" r:id="rId15"/>
    <p:sldId id="319" r:id="rId16"/>
    <p:sldId id="295" r:id="rId17"/>
    <p:sldId id="318" r:id="rId18"/>
    <p:sldId id="278" r:id="rId19"/>
    <p:sldId id="315" r:id="rId20"/>
    <p:sldId id="301" r:id="rId21"/>
    <p:sldId id="302" r:id="rId22"/>
    <p:sldId id="279" r:id="rId23"/>
    <p:sldId id="312" r:id="rId24"/>
    <p:sldId id="303" r:id="rId25"/>
    <p:sldId id="304" r:id="rId26"/>
    <p:sldId id="272" r:id="rId27"/>
    <p:sldId id="313" r:id="rId28"/>
    <p:sldId id="316" r:id="rId29"/>
    <p:sldId id="264" r:id="rId30"/>
    <p:sldId id="270" r:id="rId31"/>
    <p:sldId id="308" r:id="rId32"/>
    <p:sldId id="283" r:id="rId33"/>
    <p:sldId id="271" r:id="rId34"/>
    <p:sldId id="320" r:id="rId35"/>
    <p:sldId id="314" r:id="rId36"/>
    <p:sldId id="294" r:id="rId37"/>
    <p:sldId id="296" r:id="rId38"/>
    <p:sldId id="297" r:id="rId39"/>
    <p:sldId id="268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DC9D3"/>
    <a:srgbClr val="161618"/>
    <a:srgbClr val="D73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9"/>
    <p:restoredTop sz="84799"/>
  </p:normalViewPr>
  <p:slideViewPr>
    <p:cSldViewPr snapToGrid="0">
      <p:cViewPr varScale="1">
        <p:scale>
          <a:sx n="177" d="100"/>
          <a:sy n="177" d="100"/>
        </p:scale>
        <p:origin x="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ohne KI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Bewerber / Tag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E7-D041-88A6-CC87D746B9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mit KI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Bewerber / Tag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E7-D041-88A6-CC87D746B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190216368"/>
        <c:axId val="1189765808"/>
      </c:barChart>
      <c:catAx>
        <c:axId val="1190216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9765808"/>
        <c:crosses val="autoZero"/>
        <c:auto val="1"/>
        <c:lblAlgn val="ctr"/>
        <c:lblOffset val="100"/>
        <c:noMultiLvlLbl val="0"/>
      </c:catAx>
      <c:valAx>
        <c:axId val="118976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021636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40D9A-7D36-B14A-A72B-20228E5FEB2A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19E38-CB96-214F-A8D7-F46055954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9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Jeder </a:t>
            </a:r>
            <a:r>
              <a:rPr lang="en-US" dirty="0" err="1"/>
              <a:t>redet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KI. Ich </a:t>
            </a:r>
            <a:r>
              <a:rPr lang="en-US" dirty="0" err="1"/>
              <a:t>werde</a:t>
            </a:r>
            <a:r>
              <a:rPr lang="en-US" dirty="0"/>
              <a:t> </a:t>
            </a:r>
            <a:r>
              <a:rPr lang="en-US" dirty="0" err="1"/>
              <a:t>etwas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KI </a:t>
            </a:r>
            <a:r>
              <a:rPr lang="en-US" dirty="0" err="1"/>
              <a:t>im</a:t>
            </a:r>
            <a:r>
              <a:rPr lang="en-US" dirty="0"/>
              <a:t> Recruiting </a:t>
            </a:r>
            <a:r>
              <a:rPr lang="en-US" dirty="0" err="1"/>
              <a:t>reden</a:t>
            </a:r>
            <a:endParaRPr lang="en-US" dirty="0"/>
          </a:p>
          <a:p>
            <a:endParaRPr lang="en-US" dirty="0"/>
          </a:p>
          <a:p>
            <a:r>
              <a:rPr lang="en-US" dirty="0"/>
              <a:t>Mein Name </a:t>
            </a:r>
            <a:r>
              <a:rPr lang="en-US" dirty="0" err="1"/>
              <a:t>ist</a:t>
            </a:r>
            <a:r>
              <a:rPr lang="en-US" dirty="0"/>
              <a:t> José Cruset, ich </a:t>
            </a:r>
            <a:r>
              <a:rPr lang="en-US" dirty="0" err="1"/>
              <a:t>leite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deutsch</a:t>
            </a:r>
            <a:r>
              <a:rPr lang="en-US" dirty="0"/>
              <a:t>/</a:t>
            </a:r>
            <a:r>
              <a:rPr lang="en-US" dirty="0" err="1"/>
              <a:t>spanische</a:t>
            </a:r>
            <a:r>
              <a:rPr lang="en-US" dirty="0"/>
              <a:t> </a:t>
            </a:r>
            <a:r>
              <a:rPr lang="en-US" dirty="0" err="1"/>
              <a:t>Softwarefirma</a:t>
            </a:r>
            <a:r>
              <a:rPr lang="en-US" dirty="0"/>
              <a:t>,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und auf KI </a:t>
            </a:r>
            <a:r>
              <a:rPr lang="en-US" dirty="0" err="1"/>
              <a:t>im</a:t>
            </a:r>
            <a:r>
              <a:rPr lang="en-US" dirty="0"/>
              <a:t> Recruiting </a:t>
            </a:r>
            <a:r>
              <a:rPr lang="en-US" dirty="0" err="1"/>
              <a:t>spezialisiert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11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5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52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54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6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08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79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4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65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D4614-76FF-AF87-9FE7-AD71F9617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9F159B-79D8-555A-1921-B6C99223E1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297402-70BF-17B0-D07D-200B7292A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A6C45-BD48-5FE7-05E1-81363A625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C587-35BD-594C-A92B-9764F61847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99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C587-35BD-594C-A92B-9764F618476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73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89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9C587-35BD-594C-A92B-9764F618476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37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63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Semantic 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5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D9D54-9075-6385-FFC9-42B9487D1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865A4B-F16B-70C4-808B-04406DF9C2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F11715-F182-CF8A-5734-FF26E717D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18FAD-16A6-7EE3-3ECE-5B995A07A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00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7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51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85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30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69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50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92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17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19E38-CB96-214F-A8D7-F460559549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4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3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42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1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82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5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0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7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7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C202F6-F7D8-E944-AC9D-7C71721470F3}" type="datetimeFigureOut">
              <a:rPr lang="en-US" smtClean="0"/>
              <a:t>11/6/25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794187-FA0A-334A-8AB1-E0597857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6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certificates.example.com/verify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henswürdigkeiten und Unternehmungen in Barcelona | spain.info">
            <a:extLst>
              <a:ext uri="{FF2B5EF4-FFF2-40B4-BE49-F238E27FC236}">
                <a16:creationId xmlns:a16="http://schemas.microsoft.com/office/drawing/2014/main" id="{E4DC640D-54D5-F7A2-6D65-658664E0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46"/>
            <a:ext cx="9144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1277E-54C7-F048-6E92-4D180BC16C79}"/>
              </a:ext>
            </a:extLst>
          </p:cNvPr>
          <p:cNvSpPr txBox="1"/>
          <p:nvPr/>
        </p:nvSpPr>
        <p:spPr>
          <a:xfrm>
            <a:off x="1" y="-9746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im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Recruiting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660927-0808-8E82-936F-7FFB7C4C7971}"/>
              </a:ext>
            </a:extLst>
          </p:cNvPr>
          <p:cNvSpPr txBox="1">
            <a:spLocks/>
          </p:cNvSpPr>
          <p:nvPr/>
        </p:nvSpPr>
        <p:spPr>
          <a:xfrm>
            <a:off x="6938803" y="4450329"/>
            <a:ext cx="1508331" cy="418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/>
              <a:t>José Cruset </a:t>
            </a:r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26B010E8-BDAF-1DEA-BBEA-BE985876C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1" y="4293541"/>
            <a:ext cx="1508331" cy="7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0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C8AFF-454A-2B2A-7A58-C43AD7AF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3437-63A0-DF75-3EEC-3D61628D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Einsatzmöglichkeiten</a:t>
            </a:r>
            <a:r>
              <a:rPr lang="en-US" b="1" dirty="0">
                <a:solidFill>
                  <a:schemeClr val="bg1"/>
                </a:solidFill>
              </a:rPr>
              <a:t> für KI </a:t>
            </a:r>
            <a:r>
              <a:rPr lang="en-US" b="1" dirty="0" err="1">
                <a:solidFill>
                  <a:schemeClr val="bg1"/>
                </a:solidFill>
              </a:rPr>
              <a:t>im</a:t>
            </a:r>
            <a:r>
              <a:rPr lang="en-US" b="1" dirty="0">
                <a:solidFill>
                  <a:schemeClr val="bg1"/>
                </a:solidFill>
              </a:rPr>
              <a:t> Recruiting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BDD0E-14EC-B41B-2571-62E14B3C3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Analyse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großer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Datenmengen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 err="1">
                <a:solidFill>
                  <a:schemeClr val="bg1"/>
                </a:solidFill>
              </a:rPr>
              <a:t>Strukturiert</a:t>
            </a:r>
            <a:r>
              <a:rPr lang="en-US" b="1" dirty="0">
                <a:solidFill>
                  <a:schemeClr val="bg1"/>
                </a:solidFill>
              </a:rPr>
              <a:t> / </a:t>
            </a:r>
            <a:r>
              <a:rPr lang="en-US" b="1" dirty="0" err="1">
                <a:solidFill>
                  <a:schemeClr val="bg1"/>
                </a:solidFill>
              </a:rPr>
              <a:t>unstrukturiert</a:t>
            </a:r>
            <a:r>
              <a:rPr lang="en-US" b="1" dirty="0">
                <a:solidFill>
                  <a:schemeClr val="bg1"/>
                </a:solidFill>
              </a:rPr>
              <a:t> (CVs, LinkedIn, </a:t>
            </a:r>
            <a:r>
              <a:rPr lang="en-US" b="1" dirty="0" err="1">
                <a:solidFill>
                  <a:schemeClr val="bg1"/>
                </a:solidFill>
              </a:rPr>
              <a:t>etc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b="1" dirty="0" err="1">
                <a:solidFill>
                  <a:schemeClr val="bg1"/>
                </a:solidFill>
              </a:rPr>
              <a:t>Unvollständige</a:t>
            </a:r>
            <a:r>
              <a:rPr lang="en-US" b="1" dirty="0">
                <a:solidFill>
                  <a:schemeClr val="bg1"/>
                </a:solidFill>
              </a:rPr>
              <a:t> und </a:t>
            </a:r>
            <a:r>
              <a:rPr lang="en-US" b="1" dirty="0" err="1">
                <a:solidFill>
                  <a:schemeClr val="bg1"/>
                </a:solidFill>
              </a:rPr>
              <a:t>anders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formulierte</a:t>
            </a:r>
            <a:r>
              <a:rPr lang="en-US" b="1" dirty="0">
                <a:solidFill>
                  <a:schemeClr val="bg1"/>
                </a:solidFill>
              </a:rPr>
              <a:t> Skills </a:t>
            </a:r>
            <a:r>
              <a:rPr lang="en-US" b="1" dirty="0" err="1">
                <a:solidFill>
                  <a:schemeClr val="bg1"/>
                </a:solidFill>
              </a:rPr>
              <a:t>werden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erkannt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Synthese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der Information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Skill und Potential-Matching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Vergleich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Stellenbeschreibung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Multilinguale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Suche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internationale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Talente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Semantische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Suche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ähnliche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Skills)</a:t>
            </a: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Prozess-Optimierung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(Skill Test, Chatbots, Email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Versand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KI-Interview…)</a:t>
            </a:r>
          </a:p>
        </p:txBody>
      </p:sp>
    </p:spTree>
    <p:extLst>
      <p:ext uri="{BB962C8B-B14F-4D97-AF65-F5344CB8AC3E}">
        <p14:creationId xmlns:p14="http://schemas.microsoft.com/office/powerpoint/2010/main" val="306343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int Ready Resume Template Free PSD in 2025 - ResumeKraft">
            <a:extLst>
              <a:ext uri="{FF2B5EF4-FFF2-40B4-BE49-F238E27FC236}">
                <a16:creationId xmlns:a16="http://schemas.microsoft.com/office/drawing/2014/main" id="{7A497483-51A7-8C37-22B0-1E1B7A61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60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ploma certificate with a gold border&#10;&#10;AI-generated content may be incorrect.">
            <a:extLst>
              <a:ext uri="{FF2B5EF4-FFF2-40B4-BE49-F238E27FC236}">
                <a16:creationId xmlns:a16="http://schemas.microsoft.com/office/drawing/2014/main" id="{1AD7DC9E-3971-D374-681F-D3CE25FB1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01711" cy="2757209"/>
          </a:xfrm>
          <a:prstGeom prst="rect">
            <a:avLst/>
          </a:prstGeom>
        </p:spPr>
      </p:pic>
      <p:pic>
        <p:nvPicPr>
          <p:cNvPr id="11" name="Picture 10" descr="A certificate with a black and white logo&#10;&#10;AI-generated content may be incorrect.">
            <a:extLst>
              <a:ext uri="{FF2B5EF4-FFF2-40B4-BE49-F238E27FC236}">
                <a16:creationId xmlns:a16="http://schemas.microsoft.com/office/drawing/2014/main" id="{E1E9BC8A-E4DE-E2A8-7E38-45134B70F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341" y="1348119"/>
            <a:ext cx="2552976" cy="3611225"/>
          </a:xfrm>
          <a:prstGeom prst="rect">
            <a:avLst/>
          </a:prstGeom>
        </p:spPr>
      </p:pic>
      <p:pic>
        <p:nvPicPr>
          <p:cNvPr id="13" name="Picture 12" descr="A document with text on it&#10;&#10;AI-generated content may be incorrect.">
            <a:extLst>
              <a:ext uri="{FF2B5EF4-FFF2-40B4-BE49-F238E27FC236}">
                <a16:creationId xmlns:a16="http://schemas.microsoft.com/office/drawing/2014/main" id="{528AC9AE-FECF-04EC-6E2E-5F227A8CC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261" y="1209098"/>
            <a:ext cx="2989272" cy="3889268"/>
          </a:xfrm>
          <a:prstGeom prst="rect">
            <a:avLst/>
          </a:prstGeom>
        </p:spPr>
      </p:pic>
      <p:pic>
        <p:nvPicPr>
          <p:cNvPr id="3074" name="Picture 2" descr="Kontenklärung - Was sich dahinter verbirgt - rentenfuchs.info">
            <a:extLst>
              <a:ext uri="{FF2B5EF4-FFF2-40B4-BE49-F238E27FC236}">
                <a16:creationId xmlns:a16="http://schemas.microsoft.com/office/drawing/2014/main" id="{1272FF51-CA4D-A783-4BF0-867ACB86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193" y="0"/>
            <a:ext cx="3632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8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ogo-vector-instituto-cervantes - San Lorenzo de El Escorial">
            <a:extLst>
              <a:ext uri="{FF2B5EF4-FFF2-40B4-BE49-F238E27FC236}">
                <a16:creationId xmlns:a16="http://schemas.microsoft.com/office/drawing/2014/main" id="{315B72A9-1B06-84D3-860E-4ACB5DF9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60370" cy="150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071BDC-AEDD-1DB1-B609-4C2405A679AA}"/>
              </a:ext>
            </a:extLst>
          </p:cNvPr>
          <p:cNvSpPr txBox="1"/>
          <p:nvPr/>
        </p:nvSpPr>
        <p:spPr>
          <a:xfrm>
            <a:off x="2514600" y="25025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D73441"/>
                </a:solidFill>
              </a:rPr>
              <a:t>Certificate of Completion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123A54-9355-68FD-E11C-084A5CC18D35}"/>
              </a:ext>
            </a:extLst>
          </p:cNvPr>
          <p:cNvSpPr txBox="1"/>
          <p:nvPr/>
        </p:nvSpPr>
        <p:spPr>
          <a:xfrm>
            <a:off x="1885950" y="751840"/>
            <a:ext cx="58293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This certifies that </a:t>
            </a:r>
          </a:p>
          <a:p>
            <a:pPr algn="ctr"/>
            <a:endParaRPr lang="en-US" sz="1400" dirty="0"/>
          </a:p>
          <a:p>
            <a:pPr algn="ctr"/>
            <a:r>
              <a:rPr lang="en-US" sz="2400" b="1" dirty="0"/>
              <a:t>John Doe </a:t>
            </a:r>
          </a:p>
          <a:p>
            <a:pPr algn="ctr"/>
            <a:endParaRPr lang="en-US" sz="1400" dirty="0"/>
          </a:p>
          <a:p>
            <a:pPr algn="ctr"/>
            <a:r>
              <a:rPr lang="en-US" dirty="0"/>
              <a:t>has successfully completed the course </a:t>
            </a:r>
          </a:p>
          <a:p>
            <a:pPr algn="ctr"/>
            <a:endParaRPr lang="en-US" sz="1400" dirty="0"/>
          </a:p>
          <a:p>
            <a:pPr algn="ctr"/>
            <a:r>
              <a:rPr lang="en-US" sz="2400" b="1" dirty="0"/>
              <a:t>Advanced Spanish Language Training</a:t>
            </a:r>
          </a:p>
          <a:p>
            <a:pPr algn="ctr"/>
            <a:endParaRPr lang="en-US" sz="1200" b="1" dirty="0"/>
          </a:p>
          <a:p>
            <a:pPr algn="ctr"/>
            <a:r>
              <a:rPr lang="en-US" dirty="0"/>
              <a:t>Grade: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63186E-8F36-DF95-A4D8-ECF9D893D39E}"/>
              </a:ext>
            </a:extLst>
          </p:cNvPr>
          <p:cNvSpPr txBox="1"/>
          <p:nvPr/>
        </p:nvSpPr>
        <p:spPr>
          <a:xfrm>
            <a:off x="1017270" y="3347433"/>
            <a:ext cx="7566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The online course took place from 01/02/2025 until 28/02/2025 with a total of 80 hours, equivalent to 4 ECTS credits.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305DA-163D-D2F9-8A16-A1478883ACE4}"/>
              </a:ext>
            </a:extLst>
          </p:cNvPr>
          <p:cNvSpPr txBox="1"/>
          <p:nvPr/>
        </p:nvSpPr>
        <p:spPr>
          <a:xfrm>
            <a:off x="1320165" y="4762445"/>
            <a:ext cx="69608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Certificate can be verified here: </a:t>
            </a:r>
            <a:r>
              <a:rPr lang="en-US" sz="1100" dirty="0">
                <a:hlinkClick r:id="rId4"/>
              </a:rPr>
              <a:t>https://certificates.example.com/verify/</a:t>
            </a:r>
            <a:r>
              <a:rPr lang="en-US" sz="1100" dirty="0"/>
              <a:t>  Code: 98765</a:t>
            </a:r>
          </a:p>
        </p:txBody>
      </p:sp>
      <p:pic>
        <p:nvPicPr>
          <p:cNvPr id="3078" name="Picture 6" descr="Signature Images – Browse 1,277,478 Stock Photos, Vectors, and Video |  Adobe Stock">
            <a:extLst>
              <a:ext uri="{FF2B5EF4-FFF2-40B4-BE49-F238E27FC236}">
                <a16:creationId xmlns:a16="http://schemas.microsoft.com/office/drawing/2014/main" id="{4D684E86-2AD2-C4E3-0DD8-18CBA9E9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1" t="37268" r="12471" b="38997"/>
          <a:stretch>
            <a:fillRect/>
          </a:stretch>
        </p:blipFill>
        <p:spPr bwMode="auto">
          <a:xfrm>
            <a:off x="6081586" y="3806885"/>
            <a:ext cx="2377440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2B4B51-1F7E-A170-6468-9ACEAE638371}"/>
              </a:ext>
            </a:extLst>
          </p:cNvPr>
          <p:cNvSpPr txBox="1"/>
          <p:nvPr/>
        </p:nvSpPr>
        <p:spPr>
          <a:xfrm>
            <a:off x="6081586" y="4399856"/>
            <a:ext cx="25604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Fulanito Perez (director), 01/03/2025</a:t>
            </a:r>
          </a:p>
        </p:txBody>
      </p:sp>
    </p:spTree>
    <p:extLst>
      <p:ext uri="{BB962C8B-B14F-4D97-AF65-F5344CB8AC3E}">
        <p14:creationId xmlns:p14="http://schemas.microsoft.com/office/powerpoint/2010/main" val="256467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D8128C-C856-E5BC-3CE1-FBEE67A59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07" y="0"/>
            <a:ext cx="4646993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DEF39-D95B-558E-C351-7D14DE879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56278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1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4E6A0-975E-5555-1D6B-3CCA8EDE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190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Business Case Hospital del 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52934-1401-ADB9-C3F0-685E40A95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ospital Del Mar">
            <a:extLst>
              <a:ext uri="{FF2B5EF4-FFF2-40B4-BE49-F238E27FC236}">
                <a16:creationId xmlns:a16="http://schemas.microsoft.com/office/drawing/2014/main" id="{879A316E-0B2E-DA7B-A1B5-A362197F6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3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526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spital Del Mar">
            <a:extLst>
              <a:ext uri="{FF2B5EF4-FFF2-40B4-BE49-F238E27FC236}">
                <a16:creationId xmlns:a16="http://schemas.microsoft.com/office/drawing/2014/main" id="{912CC7ED-1ED5-3AFD-4951-AA449A988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03"/>
            <a:ext cx="9144000" cy="64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4D477-3161-443E-1649-FA20C7E4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Case Hospital del 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B2E4-9D1A-1B03-D630-22DE7EE88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2018875"/>
          </a:xfrm>
        </p:spPr>
        <p:txBody>
          <a:bodyPr/>
          <a:lstStyle/>
          <a:p>
            <a:r>
              <a:rPr lang="en-US" dirty="0"/>
              <a:t>1.900 </a:t>
            </a:r>
            <a:r>
              <a:rPr lang="en-US" dirty="0" err="1"/>
              <a:t>Bewerber</a:t>
            </a:r>
            <a:endParaRPr lang="en-US" dirty="0"/>
          </a:p>
          <a:p>
            <a:r>
              <a:rPr lang="en-US" dirty="0" err="1"/>
              <a:t>Jeder</a:t>
            </a:r>
            <a:r>
              <a:rPr lang="en-US" dirty="0"/>
              <a:t> </a:t>
            </a:r>
            <a:r>
              <a:rPr lang="en-US" dirty="0" err="1"/>
              <a:t>Bewerber</a:t>
            </a:r>
            <a:r>
              <a:rPr lang="en-US" dirty="0"/>
              <a:t> hat bis </a:t>
            </a:r>
            <a:r>
              <a:rPr lang="en-US" dirty="0" err="1"/>
              <a:t>zu</a:t>
            </a:r>
            <a:r>
              <a:rPr lang="en-US" dirty="0"/>
              <a:t> 100 </a:t>
            </a:r>
            <a:r>
              <a:rPr lang="en-US" dirty="0" err="1"/>
              <a:t>Zertifikate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Bearbeitungszeit</a:t>
            </a:r>
            <a:r>
              <a:rPr lang="en-US" dirty="0"/>
              <a:t>:</a:t>
            </a:r>
          </a:p>
          <a:p>
            <a:r>
              <a:rPr lang="en-US" dirty="0" err="1"/>
              <a:t>Ohne</a:t>
            </a:r>
            <a:r>
              <a:rPr lang="en-US" dirty="0"/>
              <a:t> KI: 9 </a:t>
            </a:r>
            <a:r>
              <a:rPr lang="en-US" dirty="0" err="1"/>
              <a:t>Bewerber</a:t>
            </a:r>
            <a:r>
              <a:rPr lang="en-US" dirty="0"/>
              <a:t> / Tag</a:t>
            </a:r>
          </a:p>
          <a:p>
            <a:r>
              <a:rPr lang="en-US" dirty="0"/>
              <a:t>Mit KI: 50 </a:t>
            </a:r>
            <a:r>
              <a:rPr lang="en-US" dirty="0" err="1"/>
              <a:t>Bewerber</a:t>
            </a:r>
            <a:r>
              <a:rPr lang="en-US" dirty="0"/>
              <a:t> / Tag</a:t>
            </a:r>
          </a:p>
        </p:txBody>
      </p:sp>
      <p:pic>
        <p:nvPicPr>
          <p:cNvPr id="1026" name="Picture 2" descr="El Hospital del Mar referente en Enfermedad Inflamatoria Intestinal | IM  Médico">
            <a:extLst>
              <a:ext uri="{FF2B5EF4-FFF2-40B4-BE49-F238E27FC236}">
                <a16:creationId xmlns:a16="http://schemas.microsoft.com/office/drawing/2014/main" id="{9B719369-48B1-A90B-A8E5-22D984713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t="22100" r="17145" b="23277"/>
          <a:stretch>
            <a:fillRect/>
          </a:stretch>
        </p:blipFill>
        <p:spPr bwMode="auto">
          <a:xfrm>
            <a:off x="6901132" y="352582"/>
            <a:ext cx="1544129" cy="8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4065554-7929-9012-E5E6-4999A4EA8F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2697314"/>
              </p:ext>
            </p:extLst>
          </p:nvPr>
        </p:nvGraphicFramePr>
        <p:xfrm>
          <a:off x="5650909" y="1369218"/>
          <a:ext cx="2794352" cy="3068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B8CE5C7-CE7B-3E82-2C52-2E08EB6DD7BB}"/>
              </a:ext>
            </a:extLst>
          </p:cNvPr>
          <p:cNvSpPr txBox="1"/>
          <p:nvPr/>
        </p:nvSpPr>
        <p:spPr>
          <a:xfrm>
            <a:off x="628650" y="3330343"/>
            <a:ext cx="4318735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dirty="0"/>
              <a:t>+ 450% </a:t>
            </a:r>
            <a:r>
              <a:rPr lang="en-US" sz="2100" dirty="0" err="1"/>
              <a:t>Produktivitätssteigerung</a:t>
            </a:r>
            <a:endParaRPr lang="en-US" sz="2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100" dirty="0"/>
              <a:t>2 (</a:t>
            </a:r>
            <a:r>
              <a:rPr lang="en-US" sz="2100" dirty="0" err="1"/>
              <a:t>statt</a:t>
            </a:r>
            <a:r>
              <a:rPr lang="en-US" sz="2100" dirty="0"/>
              <a:t> 10) </a:t>
            </a:r>
            <a:r>
              <a:rPr lang="en-US" sz="2100" dirty="0" err="1"/>
              <a:t>Monate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14139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4" grpId="0">
        <p:bldAsOne/>
      </p:bldGraphic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8C496-A733-673C-39CD-7E56C64DD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880-FD94-578A-9B97-119173A3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Einsatzmöglichkeiten</a:t>
            </a:r>
            <a:r>
              <a:rPr lang="en-US" b="1" dirty="0">
                <a:solidFill>
                  <a:schemeClr val="bg1"/>
                </a:solidFill>
              </a:rPr>
              <a:t> für KI </a:t>
            </a:r>
            <a:r>
              <a:rPr lang="en-US" b="1" dirty="0" err="1">
                <a:solidFill>
                  <a:schemeClr val="bg1"/>
                </a:solidFill>
              </a:rPr>
              <a:t>im</a:t>
            </a:r>
            <a:r>
              <a:rPr lang="en-US" b="1" dirty="0">
                <a:solidFill>
                  <a:schemeClr val="bg1"/>
                </a:solidFill>
              </a:rPr>
              <a:t> Recruiting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11F18-E327-F63E-0DC8-CA6F6EED0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Analyse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großer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Datenmengen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Strukturiert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unstrukturiert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(CVs, LinkedIn,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etc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Unvollständige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und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anders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formulierte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Skills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werden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erkannt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err="1">
                <a:solidFill>
                  <a:schemeClr val="bg1"/>
                </a:solidFill>
              </a:rPr>
              <a:t>Synthese</a:t>
            </a:r>
            <a:r>
              <a:rPr lang="en-US" b="1" dirty="0">
                <a:solidFill>
                  <a:schemeClr val="bg1"/>
                </a:solidFill>
              </a:rPr>
              <a:t> der Information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Skill und Potential-Matching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Vergleich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Stellenbeschreibung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Multilinguale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Suche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internationale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Talente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Semantische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Suche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ähnliche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Skills)</a:t>
            </a: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Prozess-Optimierung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(Skill Test, Chatbots, Email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Versand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KI-Interview…)</a:t>
            </a:r>
          </a:p>
        </p:txBody>
      </p:sp>
    </p:spTree>
    <p:extLst>
      <p:ext uri="{BB962C8B-B14F-4D97-AF65-F5344CB8AC3E}">
        <p14:creationId xmlns:p14="http://schemas.microsoft.com/office/powerpoint/2010/main" val="1871755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B796E0-DD94-198D-F8F0-D38EFF11C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897" y="-1"/>
            <a:ext cx="6417905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8654CF-FC57-82D9-43B8-9C2981C2D151}"/>
              </a:ext>
            </a:extLst>
          </p:cNvPr>
          <p:cNvSpPr/>
          <p:nvPr/>
        </p:nvSpPr>
        <p:spPr>
          <a:xfrm>
            <a:off x="2990088" y="601766"/>
            <a:ext cx="4645152" cy="301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0D513-521A-5707-932A-315211DD4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287607"/>
            <a:ext cx="7772400" cy="56828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05D81E-7968-B5FD-A821-E7A9E83BE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49" y="3272523"/>
            <a:ext cx="7772400" cy="1454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522B30-179E-0289-6AF6-D2F9923FEB6B}"/>
              </a:ext>
            </a:extLst>
          </p:cNvPr>
          <p:cNvSpPr/>
          <p:nvPr/>
        </p:nvSpPr>
        <p:spPr>
          <a:xfrm>
            <a:off x="1436219" y="580826"/>
            <a:ext cx="107441" cy="50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6A875A-A31C-7ED2-5BA5-9E274AE38C7F}"/>
              </a:ext>
            </a:extLst>
          </p:cNvPr>
          <p:cNvSpPr/>
          <p:nvPr/>
        </p:nvSpPr>
        <p:spPr>
          <a:xfrm rot="5400000">
            <a:off x="2203435" y="-156729"/>
            <a:ext cx="107441" cy="50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person looking at a resume&#10;&#10;AI-generated content may be incorrect.">
            <a:extLst>
              <a:ext uri="{FF2B5EF4-FFF2-40B4-BE49-F238E27FC236}">
                <a16:creationId xmlns:a16="http://schemas.microsoft.com/office/drawing/2014/main" id="{6DFF04AA-1B79-E3AE-B623-0E2BA747D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622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B3E374-0016-5654-7396-E8C5C24250FA}"/>
              </a:ext>
            </a:extLst>
          </p:cNvPr>
          <p:cNvSpPr txBox="1"/>
          <p:nvPr/>
        </p:nvSpPr>
        <p:spPr>
          <a:xfrm>
            <a:off x="4285560" y="1410892"/>
            <a:ext cx="348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 Jahre </a:t>
            </a:r>
            <a:r>
              <a:rPr lang="en-US" dirty="0" err="1">
                <a:solidFill>
                  <a:schemeClr val="bg1"/>
                </a:solidFill>
              </a:rPr>
              <a:t>Erfahrung</a:t>
            </a:r>
            <a:r>
              <a:rPr lang="en-US" dirty="0">
                <a:solidFill>
                  <a:schemeClr val="bg1"/>
                </a:solidFill>
              </a:rPr>
              <a:t> (2021-2025)</a:t>
            </a:r>
          </a:p>
          <a:p>
            <a:r>
              <a:rPr lang="en-US" dirty="0" err="1">
                <a:solidFill>
                  <a:schemeClr val="bg1"/>
                </a:solidFill>
              </a:rPr>
              <a:t>Branchen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Bildung</a:t>
            </a:r>
            <a:r>
              <a:rPr lang="en-US" dirty="0">
                <a:solidFill>
                  <a:schemeClr val="bg1"/>
                </a:solidFill>
              </a:rPr>
              <a:t>, IT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777BD0C-13B1-4AE6-ADBA-8F5AA679892E}"/>
              </a:ext>
            </a:extLst>
          </p:cNvPr>
          <p:cNvSpPr/>
          <p:nvPr/>
        </p:nvSpPr>
        <p:spPr>
          <a:xfrm>
            <a:off x="3711923" y="1068024"/>
            <a:ext cx="497940" cy="1304265"/>
          </a:xfrm>
          <a:prstGeom prst="rightBrac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AF28CDED-8EC8-26CD-5A96-F850FEF1DC94}"/>
              </a:ext>
            </a:extLst>
          </p:cNvPr>
          <p:cNvSpPr/>
          <p:nvPr/>
        </p:nvSpPr>
        <p:spPr>
          <a:xfrm>
            <a:off x="3787242" y="1022759"/>
            <a:ext cx="956774" cy="3990973"/>
          </a:xfrm>
          <a:prstGeom prst="rightBrace">
            <a:avLst>
              <a:gd name="adj1" fmla="val 8333"/>
              <a:gd name="adj2" fmla="val 87487"/>
            </a:avLst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86D358E-2F66-35EE-013C-84BBB25FC7B8}"/>
              </a:ext>
            </a:extLst>
          </p:cNvPr>
          <p:cNvSpPr/>
          <p:nvPr/>
        </p:nvSpPr>
        <p:spPr>
          <a:xfrm>
            <a:off x="3711923" y="2618811"/>
            <a:ext cx="497940" cy="1304265"/>
          </a:xfrm>
          <a:prstGeom prst="rightBrac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B87B08-4C6A-2AE5-7D7E-D23AE598991B}"/>
              </a:ext>
            </a:extLst>
          </p:cNvPr>
          <p:cNvSpPr txBox="1"/>
          <p:nvPr/>
        </p:nvSpPr>
        <p:spPr>
          <a:xfrm>
            <a:off x="4369932" y="2947777"/>
            <a:ext cx="428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Studium der Informatik und Maschinenbau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12FB2-DF09-1FED-92B0-C181ED8F516E}"/>
              </a:ext>
            </a:extLst>
          </p:cNvPr>
          <p:cNvSpPr txBox="1"/>
          <p:nvPr/>
        </p:nvSpPr>
        <p:spPr>
          <a:xfrm>
            <a:off x="4858439" y="4239261"/>
            <a:ext cx="399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Skills: Python (3), ML (2), Kotlin (2), PostgreSQL (2), HTML (3), CSS (3)</a:t>
            </a:r>
          </a:p>
        </p:txBody>
      </p:sp>
    </p:spTree>
    <p:extLst>
      <p:ext uri="{BB962C8B-B14F-4D97-AF65-F5344CB8AC3E}">
        <p14:creationId xmlns:p14="http://schemas.microsoft.com/office/powerpoint/2010/main" val="105027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34DE-BEF7-FBFC-48A3-21DB1D48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Einsatzmöglichkeiten</a:t>
            </a:r>
            <a:r>
              <a:rPr lang="en-US" b="1" dirty="0">
                <a:solidFill>
                  <a:schemeClr val="bg1"/>
                </a:solidFill>
              </a:rPr>
              <a:t> für KI </a:t>
            </a:r>
            <a:r>
              <a:rPr lang="en-US" b="1" dirty="0" err="1">
                <a:solidFill>
                  <a:schemeClr val="bg1"/>
                </a:solidFill>
              </a:rPr>
              <a:t>im</a:t>
            </a:r>
            <a:r>
              <a:rPr lang="en-US" b="1" dirty="0">
                <a:solidFill>
                  <a:schemeClr val="bg1"/>
                </a:solidFill>
              </a:rPr>
              <a:t> Recruiting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94B4E-D98F-2D0D-651A-40CF5881D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Import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Große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Datenmengen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Strukturiert</a:t>
            </a:r>
            <a:r>
              <a:rPr lang="en-US" dirty="0">
                <a:solidFill>
                  <a:schemeClr val="bg1"/>
                </a:solidFill>
              </a:rPr>
              <a:t> / </a:t>
            </a:r>
            <a:r>
              <a:rPr lang="en-US" dirty="0" err="1">
                <a:solidFill>
                  <a:schemeClr val="bg1"/>
                </a:solidFill>
              </a:rPr>
              <a:t>unstrukturiert</a:t>
            </a:r>
            <a:r>
              <a:rPr lang="en-US" dirty="0">
                <a:solidFill>
                  <a:schemeClr val="bg1"/>
                </a:solidFill>
              </a:rPr>
              <a:t> (CVs, LinkedIn,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Bedeutung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anders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formulierte</a:t>
            </a:r>
            <a:r>
              <a:rPr lang="en-US" dirty="0">
                <a:solidFill>
                  <a:schemeClr val="bg1"/>
                </a:solidFill>
              </a:rPr>
              <a:t> Skills </a:t>
            </a:r>
            <a:r>
              <a:rPr lang="en-US" dirty="0" err="1">
                <a:solidFill>
                  <a:schemeClr val="bg1"/>
                </a:solidFill>
              </a:rPr>
              <a:t>werden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erkannt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 err="1">
                <a:solidFill>
                  <a:schemeClr val="bg1"/>
                </a:solidFill>
              </a:rPr>
              <a:t>Synthese</a:t>
            </a:r>
            <a:r>
              <a:rPr lang="en-US" dirty="0">
                <a:solidFill>
                  <a:schemeClr val="bg1"/>
                </a:solidFill>
              </a:rPr>
              <a:t> der Information</a:t>
            </a:r>
          </a:p>
          <a:p>
            <a:r>
              <a:rPr lang="en-US" dirty="0">
                <a:solidFill>
                  <a:schemeClr val="bg1"/>
                </a:solidFill>
              </a:rPr>
              <a:t>Skill und Potential-Matching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Vergleich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Stellenbeschreibung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Multilinguale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Suche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internationale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Talente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Semantische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Suche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ähnliche</a:t>
            </a:r>
            <a:r>
              <a:rPr lang="en-US" dirty="0">
                <a:solidFill>
                  <a:schemeClr val="bg1"/>
                </a:solidFill>
              </a:rPr>
              <a:t> Skills)</a:t>
            </a:r>
          </a:p>
          <a:p>
            <a:r>
              <a:rPr lang="en-US" dirty="0" err="1">
                <a:solidFill>
                  <a:schemeClr val="bg1"/>
                </a:solidFill>
              </a:rPr>
              <a:t>Prozess-Optimierung</a:t>
            </a:r>
            <a:r>
              <a:rPr lang="en-US" dirty="0">
                <a:solidFill>
                  <a:schemeClr val="bg1"/>
                </a:solidFill>
              </a:rPr>
              <a:t> (Skill Test, Chatbots, Email </a:t>
            </a:r>
            <a:r>
              <a:rPr lang="en-US" dirty="0" err="1">
                <a:solidFill>
                  <a:schemeClr val="bg1"/>
                </a:solidFill>
              </a:rPr>
              <a:t>Versand</a:t>
            </a:r>
            <a:r>
              <a:rPr lang="en-US" dirty="0">
                <a:solidFill>
                  <a:schemeClr val="bg1"/>
                </a:solidFill>
              </a:rPr>
              <a:t>, KI-Interview…)</a:t>
            </a:r>
          </a:p>
        </p:txBody>
      </p:sp>
    </p:spTree>
    <p:extLst>
      <p:ext uri="{BB962C8B-B14F-4D97-AF65-F5344CB8AC3E}">
        <p14:creationId xmlns:p14="http://schemas.microsoft.com/office/powerpoint/2010/main" val="185705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89E4D-B200-84A1-F6FB-0868BEB1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Kandidatenanalyse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gemäß</a:t>
            </a:r>
            <a:r>
              <a:rPr lang="en-US" b="1" dirty="0">
                <a:solidFill>
                  <a:schemeClr val="bg1"/>
                </a:solidFill>
              </a:rPr>
              <a:t> EU AI Act</a:t>
            </a:r>
          </a:p>
        </p:txBody>
      </p:sp>
      <p:pic>
        <p:nvPicPr>
          <p:cNvPr id="6" name="Content Placeholder 5" descr="A person looking at a resume&#10;&#10;AI-generated content may be incorrect.">
            <a:extLst>
              <a:ext uri="{FF2B5EF4-FFF2-40B4-BE49-F238E27FC236}">
                <a16:creationId xmlns:a16="http://schemas.microsoft.com/office/drawing/2014/main" id="{51AC5BFE-0ABC-4A4B-3E65-FD07D298E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426629"/>
            <a:ext cx="2071449" cy="2930098"/>
          </a:xfr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D14FD0C1-8551-33A4-270E-CB6875E58DE2}"/>
              </a:ext>
            </a:extLst>
          </p:cNvPr>
          <p:cNvSpPr/>
          <p:nvPr/>
        </p:nvSpPr>
        <p:spPr>
          <a:xfrm>
            <a:off x="2907101" y="2745029"/>
            <a:ext cx="1337093" cy="2932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4729A11-F2F8-463E-5469-36F98D889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875809"/>
              </p:ext>
            </p:extLst>
          </p:nvPr>
        </p:nvGraphicFramePr>
        <p:xfrm>
          <a:off x="4443647" y="1426629"/>
          <a:ext cx="4113752" cy="293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059">
                  <a:extLst>
                    <a:ext uri="{9D8B030D-6E8A-4147-A177-3AD203B41FA5}">
                      <a16:colId xmlns:a16="http://schemas.microsoft.com/office/drawing/2014/main" val="1910615051"/>
                    </a:ext>
                  </a:extLst>
                </a:gridCol>
                <a:gridCol w="2910693">
                  <a:extLst>
                    <a:ext uri="{9D8B030D-6E8A-4147-A177-3AD203B41FA5}">
                      <a16:colId xmlns:a16="http://schemas.microsoft.com/office/drawing/2014/main" val="310043575"/>
                    </a:ext>
                  </a:extLst>
                </a:gridCol>
              </a:tblGrid>
              <a:tr h="363447">
                <a:tc>
                  <a:txBody>
                    <a:bodyPr/>
                    <a:lstStyle/>
                    <a:p>
                      <a:r>
                        <a:rPr lang="en-US" sz="1400" dirty="0"/>
                        <a:t>Feld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Inhalt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360923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José Luis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83578"/>
                  </a:ext>
                </a:extLst>
              </a:tr>
              <a:tr h="385967">
                <a:tc>
                  <a:txBody>
                    <a:bodyPr/>
                    <a:lstStyle/>
                    <a:p>
                      <a:r>
                        <a:rPr lang="en-US" sz="1400" dirty="0" err="1"/>
                        <a:t>Nachname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Torrente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279064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dirty="0"/>
                        <a:t>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Python, GIT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461370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dirty="0" err="1"/>
                        <a:t>Softskills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Teamwork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712427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dirty="0" err="1"/>
                        <a:t>Erfahrung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2010-2020 </a:t>
                      </a:r>
                      <a:r>
                        <a:rPr lang="en-US" sz="1400" dirty="0" err="1"/>
                        <a:t>Entwickler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bei</a:t>
                      </a:r>
                      <a:r>
                        <a:rPr lang="en-US" sz="1400" dirty="0"/>
                        <a:t> MS 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637681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dirty="0" err="1"/>
                        <a:t>Bildung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Informatik </a:t>
                      </a:r>
                      <a:r>
                        <a:rPr lang="en-US" sz="1400" dirty="0" err="1"/>
                        <a:t>Diplom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017392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dirty="0" err="1"/>
                        <a:t>Zertifikate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Python Professional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410607"/>
                  </a:ext>
                </a:extLst>
              </a:tr>
            </a:tbl>
          </a:graphicData>
        </a:graphic>
      </p:graphicFrame>
      <p:sp>
        <p:nvSpPr>
          <p:cNvPr id="9" name="Cube 8">
            <a:extLst>
              <a:ext uri="{FF2B5EF4-FFF2-40B4-BE49-F238E27FC236}">
                <a16:creationId xmlns:a16="http://schemas.microsoft.com/office/drawing/2014/main" id="{09D8C030-3808-2725-00D3-B60061F6FC65}"/>
              </a:ext>
            </a:extLst>
          </p:cNvPr>
          <p:cNvSpPr/>
          <p:nvPr/>
        </p:nvSpPr>
        <p:spPr>
          <a:xfrm>
            <a:off x="2863440" y="1426630"/>
            <a:ext cx="1416866" cy="1213054"/>
          </a:xfrm>
          <a:prstGeom prst="cube">
            <a:avLst>
              <a:gd name="adj" fmla="val 180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 Model 1</a:t>
            </a:r>
          </a:p>
          <a:p>
            <a:pPr algn="ctr"/>
            <a:r>
              <a:rPr lang="en-US" dirty="0"/>
              <a:t>Import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AE154-C39B-5028-EB38-459AE38EC6F8}"/>
              </a:ext>
            </a:extLst>
          </p:cNvPr>
          <p:cNvSpPr txBox="1"/>
          <p:nvPr/>
        </p:nvSpPr>
        <p:spPr>
          <a:xfrm>
            <a:off x="2943213" y="3143672"/>
            <a:ext cx="133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Cloud /</a:t>
            </a:r>
          </a:p>
          <a:p>
            <a:r>
              <a:rPr lang="en-US" dirty="0">
                <a:solidFill>
                  <a:schemeClr val="bg1"/>
                </a:solidFill>
              </a:rPr>
              <a:t>On premise</a:t>
            </a:r>
          </a:p>
        </p:txBody>
      </p:sp>
    </p:spTree>
    <p:extLst>
      <p:ext uri="{BB962C8B-B14F-4D97-AF65-F5344CB8AC3E}">
        <p14:creationId xmlns:p14="http://schemas.microsoft.com/office/powerpoint/2010/main" val="21204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94FBD-9DA1-AE95-32F9-3EA0C07A7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7808-70A4-CE11-2438-E47215EEE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Kandidatenanalyse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gemäß</a:t>
            </a:r>
            <a:r>
              <a:rPr lang="en-US" b="1" dirty="0">
                <a:solidFill>
                  <a:schemeClr val="bg1"/>
                </a:solidFill>
              </a:rPr>
              <a:t> EU AI Act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03F0388-D7DB-58BC-872C-5613CE073BFD}"/>
              </a:ext>
            </a:extLst>
          </p:cNvPr>
          <p:cNvSpPr/>
          <p:nvPr/>
        </p:nvSpPr>
        <p:spPr>
          <a:xfrm>
            <a:off x="5011947" y="2719545"/>
            <a:ext cx="1474310" cy="2932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5FB2D4-7F63-6D7F-812F-20218B806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653771"/>
              </p:ext>
            </p:extLst>
          </p:nvPr>
        </p:nvGraphicFramePr>
        <p:xfrm>
          <a:off x="628650" y="1401146"/>
          <a:ext cx="4113752" cy="293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059">
                  <a:extLst>
                    <a:ext uri="{9D8B030D-6E8A-4147-A177-3AD203B41FA5}">
                      <a16:colId xmlns:a16="http://schemas.microsoft.com/office/drawing/2014/main" val="1910615051"/>
                    </a:ext>
                  </a:extLst>
                </a:gridCol>
                <a:gridCol w="2910693">
                  <a:extLst>
                    <a:ext uri="{9D8B030D-6E8A-4147-A177-3AD203B41FA5}">
                      <a16:colId xmlns:a16="http://schemas.microsoft.com/office/drawing/2014/main" val="310043575"/>
                    </a:ext>
                  </a:extLst>
                </a:gridCol>
              </a:tblGrid>
              <a:tr h="363447">
                <a:tc>
                  <a:txBody>
                    <a:bodyPr/>
                    <a:lstStyle/>
                    <a:p>
                      <a:r>
                        <a:rPr lang="en-US" sz="1400" dirty="0"/>
                        <a:t>Feld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Inhalt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360923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strike="sngStrike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trike="sngStrike" dirty="0"/>
                        <a:t>José Luis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83578"/>
                  </a:ext>
                </a:extLst>
              </a:tr>
              <a:tr h="385967">
                <a:tc>
                  <a:txBody>
                    <a:bodyPr/>
                    <a:lstStyle/>
                    <a:p>
                      <a:r>
                        <a:rPr lang="en-US" sz="1400" strike="sngStrike" dirty="0" err="1"/>
                        <a:t>Nachname</a:t>
                      </a:r>
                      <a:endParaRPr lang="en-US" sz="1400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trike="sngStrike" dirty="0"/>
                        <a:t>Torrente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279064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dirty="0"/>
                        <a:t>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Python, GIT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461370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dirty="0" err="1"/>
                        <a:t>Softskills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Teamwork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712427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dirty="0" err="1"/>
                        <a:t>Erfahrung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2010-2020 </a:t>
                      </a:r>
                      <a:r>
                        <a:rPr lang="en-US" sz="1400" dirty="0" err="1"/>
                        <a:t>Entwickler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bei</a:t>
                      </a:r>
                      <a:r>
                        <a:rPr lang="en-US" sz="1400" dirty="0"/>
                        <a:t> IT GmbH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637681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dirty="0" err="1"/>
                        <a:t>Bildung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Informatik </a:t>
                      </a:r>
                      <a:r>
                        <a:rPr lang="en-US" sz="1400" dirty="0" err="1"/>
                        <a:t>Diplom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017392"/>
                  </a:ext>
                </a:extLst>
              </a:tr>
              <a:tr h="363447">
                <a:tc>
                  <a:txBody>
                    <a:bodyPr/>
                    <a:lstStyle/>
                    <a:p>
                      <a:r>
                        <a:rPr lang="en-US" sz="1400" dirty="0" err="1"/>
                        <a:t>Zertifikate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Python Professional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410607"/>
                  </a:ext>
                </a:extLst>
              </a:tr>
            </a:tbl>
          </a:graphicData>
        </a:graphic>
      </p:graphicFrame>
      <p:sp>
        <p:nvSpPr>
          <p:cNvPr id="9" name="Cube 8">
            <a:extLst>
              <a:ext uri="{FF2B5EF4-FFF2-40B4-BE49-F238E27FC236}">
                <a16:creationId xmlns:a16="http://schemas.microsoft.com/office/drawing/2014/main" id="{B03B3BBF-77F7-D7EE-1CA3-9E174F8750D4}"/>
              </a:ext>
            </a:extLst>
          </p:cNvPr>
          <p:cNvSpPr/>
          <p:nvPr/>
        </p:nvSpPr>
        <p:spPr>
          <a:xfrm>
            <a:off x="5011946" y="1401147"/>
            <a:ext cx="1474311" cy="1170604"/>
          </a:xfrm>
          <a:prstGeom prst="cube">
            <a:avLst>
              <a:gd name="adj" fmla="val 146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 Model 2</a:t>
            </a:r>
          </a:p>
          <a:p>
            <a:pPr algn="ctr"/>
            <a:r>
              <a:rPr lang="en-US" dirty="0" err="1"/>
              <a:t>Synthese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5C9CB-F056-B5FF-DBA7-7F66EAE88398}"/>
              </a:ext>
            </a:extLst>
          </p:cNvPr>
          <p:cNvSpPr txBox="1"/>
          <p:nvPr/>
        </p:nvSpPr>
        <p:spPr>
          <a:xfrm>
            <a:off x="6590581" y="1401146"/>
            <a:ext cx="228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>
                <a:solidFill>
                  <a:schemeClr val="bg1"/>
                </a:solidFill>
              </a:rPr>
              <a:t>Erfahrung</a:t>
            </a:r>
            <a:r>
              <a:rPr lang="en-US" dirty="0">
                <a:solidFill>
                  <a:schemeClr val="bg1"/>
                </a:solidFill>
              </a:rPr>
              <a:t>: 4 Jahre</a:t>
            </a:r>
          </a:p>
          <a:p>
            <a:r>
              <a:rPr lang="en-US" u="sng" dirty="0" err="1">
                <a:solidFill>
                  <a:schemeClr val="bg1"/>
                </a:solidFill>
              </a:rPr>
              <a:t>Branchen</a:t>
            </a:r>
            <a:r>
              <a:rPr lang="en-US" dirty="0">
                <a:solidFill>
                  <a:schemeClr val="bg1"/>
                </a:solidFill>
              </a:rPr>
              <a:t>: IT, </a:t>
            </a:r>
            <a:r>
              <a:rPr lang="en-US" dirty="0" err="1">
                <a:solidFill>
                  <a:schemeClr val="bg1"/>
                </a:solidFill>
              </a:rPr>
              <a:t>Bildung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 err="1">
                <a:solidFill>
                  <a:schemeClr val="bg1"/>
                </a:solidFill>
              </a:rPr>
              <a:t>Ausbildung</a:t>
            </a:r>
            <a:r>
              <a:rPr lang="en-US" dirty="0">
                <a:solidFill>
                  <a:schemeClr val="bg1"/>
                </a:solidFill>
              </a:rPr>
              <a:t>: Studium der Informatik</a:t>
            </a:r>
          </a:p>
          <a:p>
            <a:r>
              <a:rPr lang="en-US" u="sng" dirty="0" err="1">
                <a:solidFill>
                  <a:schemeClr val="bg1"/>
                </a:solidFill>
              </a:rPr>
              <a:t>Zusammenfassung</a:t>
            </a:r>
            <a:r>
              <a:rPr lang="en-US" dirty="0">
                <a:solidFill>
                  <a:schemeClr val="bg1"/>
                </a:solidFill>
              </a:rPr>
              <a:t>: IT Consultant, </a:t>
            </a:r>
            <a:r>
              <a:rPr lang="en-US" dirty="0" err="1">
                <a:solidFill>
                  <a:schemeClr val="bg1"/>
                </a:solidFill>
              </a:rPr>
              <a:t>spezialisiert</a:t>
            </a:r>
            <a:r>
              <a:rPr lang="en-US" dirty="0">
                <a:solidFill>
                  <a:schemeClr val="bg1"/>
                </a:solidFill>
              </a:rPr>
              <a:t> in der </a:t>
            </a:r>
            <a:r>
              <a:rPr lang="en-US" dirty="0" err="1">
                <a:solidFill>
                  <a:schemeClr val="bg1"/>
                </a:solidFill>
              </a:rPr>
              <a:t>Datenmodellierung</a:t>
            </a:r>
            <a:r>
              <a:rPr lang="en-US" dirty="0">
                <a:solidFill>
                  <a:schemeClr val="bg1"/>
                </a:solidFill>
              </a:rPr>
              <a:t> und </a:t>
            </a:r>
            <a:r>
              <a:rPr lang="en-US" dirty="0" err="1">
                <a:solidFill>
                  <a:schemeClr val="bg1"/>
                </a:solidFill>
              </a:rPr>
              <a:t>Programmierung</a:t>
            </a:r>
            <a:r>
              <a:rPr lang="en-US" dirty="0">
                <a:solidFill>
                  <a:schemeClr val="bg1"/>
                </a:solidFill>
              </a:rPr>
              <a:t> von </a:t>
            </a:r>
            <a:r>
              <a:rPr lang="en-US" dirty="0" err="1">
                <a:solidFill>
                  <a:schemeClr val="bg1"/>
                </a:solidFill>
              </a:rPr>
              <a:t>Datenmodellen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8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F460A3-8F9A-D96E-C903-1CDEF2815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478" y="0"/>
            <a:ext cx="66170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8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0798B-5F1F-A2FC-76B6-03DA3F803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7697-EE13-C05A-3A0D-21B678D6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Einsatzmöglichkeiten</a:t>
            </a:r>
            <a:r>
              <a:rPr lang="en-US" b="1" dirty="0">
                <a:solidFill>
                  <a:schemeClr val="bg1"/>
                </a:solidFill>
              </a:rPr>
              <a:t> für KI </a:t>
            </a:r>
            <a:r>
              <a:rPr lang="en-US" b="1" dirty="0" err="1">
                <a:solidFill>
                  <a:schemeClr val="bg1"/>
                </a:solidFill>
              </a:rPr>
              <a:t>im</a:t>
            </a:r>
            <a:r>
              <a:rPr lang="en-US" b="1" dirty="0">
                <a:solidFill>
                  <a:schemeClr val="bg1"/>
                </a:solidFill>
              </a:rPr>
              <a:t> Recruiting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BB89C-D8B3-A6FC-2F79-BB459DAAB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Analyse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großer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Datenmengen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Strukturiert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unstrukturiert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(CVs, LinkedIn,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etc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Unvollständige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und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anders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formulierte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Skills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werden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erkannt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Synthese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der Information</a:t>
            </a:r>
          </a:p>
          <a:p>
            <a:r>
              <a:rPr lang="en-US" b="1" dirty="0">
                <a:solidFill>
                  <a:schemeClr val="bg1"/>
                </a:solidFill>
              </a:rPr>
              <a:t>Skill und Potential-Matching</a:t>
            </a:r>
          </a:p>
          <a:p>
            <a:pPr lvl="1"/>
            <a:r>
              <a:rPr lang="en-US" b="1" dirty="0" err="1">
                <a:solidFill>
                  <a:schemeClr val="bg1"/>
                </a:solidFill>
              </a:rPr>
              <a:t>Vergleich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mit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Stellenbeschreibung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 err="1">
                <a:solidFill>
                  <a:schemeClr val="bg1"/>
                </a:solidFill>
              </a:rPr>
              <a:t>Multilinguale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Suche</a:t>
            </a:r>
            <a:r>
              <a:rPr lang="en-US" b="1" dirty="0">
                <a:solidFill>
                  <a:schemeClr val="bg1"/>
                </a:solidFill>
              </a:rPr>
              <a:t> (</a:t>
            </a:r>
            <a:r>
              <a:rPr lang="en-US" b="1" dirty="0" err="1">
                <a:solidFill>
                  <a:schemeClr val="bg1"/>
                </a:solidFill>
              </a:rPr>
              <a:t>internationale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Talente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b="1" dirty="0" err="1">
                <a:solidFill>
                  <a:schemeClr val="bg1"/>
                </a:solidFill>
              </a:rPr>
              <a:t>Semantische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Suche</a:t>
            </a:r>
            <a:r>
              <a:rPr lang="en-US" b="1" dirty="0">
                <a:solidFill>
                  <a:schemeClr val="bg1"/>
                </a:solidFill>
              </a:rPr>
              <a:t> (</a:t>
            </a:r>
            <a:r>
              <a:rPr lang="en-US" b="1" dirty="0" err="1">
                <a:solidFill>
                  <a:schemeClr val="bg1"/>
                </a:solidFill>
              </a:rPr>
              <a:t>ähnliche</a:t>
            </a:r>
            <a:r>
              <a:rPr lang="en-US" b="1" dirty="0">
                <a:solidFill>
                  <a:schemeClr val="bg1"/>
                </a:solidFill>
              </a:rPr>
              <a:t> Skills)</a:t>
            </a: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Prozess-Optimierung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(Skill Test, Chatbots, Email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Versand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KI-Interview…)</a:t>
            </a:r>
          </a:p>
        </p:txBody>
      </p:sp>
    </p:spTree>
    <p:extLst>
      <p:ext uri="{BB962C8B-B14F-4D97-AF65-F5344CB8AC3E}">
        <p14:creationId xmlns:p14="http://schemas.microsoft.com/office/powerpoint/2010/main" val="1280984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69DE4-4AD0-6639-AF55-3E692FE3D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56ED-B780-BEC6-51D5-1179AC4E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73844"/>
            <a:ext cx="7868369" cy="994172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Kandidatenanalyse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gemäß</a:t>
            </a:r>
            <a:r>
              <a:rPr lang="en-US" b="1" dirty="0">
                <a:solidFill>
                  <a:schemeClr val="bg1"/>
                </a:solidFill>
              </a:rPr>
              <a:t> EU AI Act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3B7BF53-0B33-AA59-C263-5B145889880C}"/>
              </a:ext>
            </a:extLst>
          </p:cNvPr>
          <p:cNvSpPr/>
          <p:nvPr/>
        </p:nvSpPr>
        <p:spPr>
          <a:xfrm>
            <a:off x="6939593" y="3265436"/>
            <a:ext cx="1486560" cy="2932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09130D9-5BAB-4543-9AAE-73B90D502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464144"/>
              </p:ext>
            </p:extLst>
          </p:nvPr>
        </p:nvGraphicFramePr>
        <p:xfrm>
          <a:off x="628650" y="1361103"/>
          <a:ext cx="3192852" cy="1718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43">
                  <a:extLst>
                    <a:ext uri="{9D8B030D-6E8A-4147-A177-3AD203B41FA5}">
                      <a16:colId xmlns:a16="http://schemas.microsoft.com/office/drawing/2014/main" val="1910615051"/>
                    </a:ext>
                  </a:extLst>
                </a:gridCol>
                <a:gridCol w="2259109">
                  <a:extLst>
                    <a:ext uri="{9D8B030D-6E8A-4147-A177-3AD203B41FA5}">
                      <a16:colId xmlns:a16="http://schemas.microsoft.com/office/drawing/2014/main" val="310043575"/>
                    </a:ext>
                  </a:extLst>
                </a:gridCol>
              </a:tblGrid>
              <a:tr h="211879">
                <a:tc>
                  <a:txBody>
                    <a:bodyPr/>
                    <a:lstStyle/>
                    <a:p>
                      <a:r>
                        <a:rPr lang="en-US" sz="800" dirty="0"/>
                        <a:t>Feld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Inhalt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360923"/>
                  </a:ext>
                </a:extLst>
              </a:tr>
              <a:tr h="211879">
                <a:tc>
                  <a:txBody>
                    <a:bodyPr/>
                    <a:lstStyle/>
                    <a:p>
                      <a:r>
                        <a:rPr lang="en-US" sz="800" strike="sngStrike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strike="sngStrike" dirty="0"/>
                        <a:t>José Luis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83578"/>
                  </a:ext>
                </a:extLst>
              </a:tr>
              <a:tr h="225007">
                <a:tc>
                  <a:txBody>
                    <a:bodyPr/>
                    <a:lstStyle/>
                    <a:p>
                      <a:r>
                        <a:rPr lang="en-US" sz="800" strike="sngStrike" dirty="0" err="1"/>
                        <a:t>Nachname</a:t>
                      </a:r>
                      <a:endParaRPr lang="en-US" sz="800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strike="sngStrike" dirty="0"/>
                        <a:t>Torrente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279064"/>
                  </a:ext>
                </a:extLst>
              </a:tr>
              <a:tr h="211879">
                <a:tc>
                  <a:txBody>
                    <a:bodyPr/>
                    <a:lstStyle/>
                    <a:p>
                      <a:r>
                        <a:rPr lang="en-US" sz="800" dirty="0"/>
                        <a:t>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Python, GIT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461370"/>
                  </a:ext>
                </a:extLst>
              </a:tr>
              <a:tr h="211879">
                <a:tc>
                  <a:txBody>
                    <a:bodyPr/>
                    <a:lstStyle/>
                    <a:p>
                      <a:r>
                        <a:rPr lang="en-US" sz="800" dirty="0" err="1"/>
                        <a:t>Softskills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Teamwork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712427"/>
                  </a:ext>
                </a:extLst>
              </a:tr>
              <a:tr h="211879">
                <a:tc>
                  <a:txBody>
                    <a:bodyPr/>
                    <a:lstStyle/>
                    <a:p>
                      <a:r>
                        <a:rPr lang="en-US" sz="800" dirty="0" err="1"/>
                        <a:t>Erfahrung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2010-2020 </a:t>
                      </a:r>
                      <a:r>
                        <a:rPr lang="en-US" sz="800" dirty="0" err="1"/>
                        <a:t>Entwickler</a:t>
                      </a:r>
                      <a:r>
                        <a:rPr lang="en-US" sz="800" dirty="0"/>
                        <a:t> </a:t>
                      </a:r>
                      <a:r>
                        <a:rPr lang="en-US" sz="800" dirty="0" err="1"/>
                        <a:t>bei</a:t>
                      </a:r>
                      <a:r>
                        <a:rPr lang="en-US" sz="800" dirty="0"/>
                        <a:t> AB Bank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637681"/>
                  </a:ext>
                </a:extLst>
              </a:tr>
              <a:tr h="211879">
                <a:tc>
                  <a:txBody>
                    <a:bodyPr/>
                    <a:lstStyle/>
                    <a:p>
                      <a:r>
                        <a:rPr lang="en-US" sz="800" dirty="0" err="1"/>
                        <a:t>Bildung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Informatik </a:t>
                      </a:r>
                      <a:r>
                        <a:rPr lang="en-US" sz="800" dirty="0" err="1"/>
                        <a:t>Diplom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017392"/>
                  </a:ext>
                </a:extLst>
              </a:tr>
              <a:tr h="211879">
                <a:tc>
                  <a:txBody>
                    <a:bodyPr/>
                    <a:lstStyle/>
                    <a:p>
                      <a:r>
                        <a:rPr lang="en-US" sz="800" dirty="0" err="1"/>
                        <a:t>Zertifikate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Python Professional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410607"/>
                  </a:ext>
                </a:extLst>
              </a:tr>
            </a:tbl>
          </a:graphicData>
        </a:graphic>
      </p:graphicFrame>
      <p:sp>
        <p:nvSpPr>
          <p:cNvPr id="9" name="Cube 8">
            <a:extLst>
              <a:ext uri="{FF2B5EF4-FFF2-40B4-BE49-F238E27FC236}">
                <a16:creationId xmlns:a16="http://schemas.microsoft.com/office/drawing/2014/main" id="{9F723FFA-E338-A99B-6112-642956642464}"/>
              </a:ext>
            </a:extLst>
          </p:cNvPr>
          <p:cNvSpPr/>
          <p:nvPr/>
        </p:nvSpPr>
        <p:spPr>
          <a:xfrm>
            <a:off x="6939593" y="1878064"/>
            <a:ext cx="1486560" cy="1239577"/>
          </a:xfrm>
          <a:prstGeom prst="cube">
            <a:avLst>
              <a:gd name="adj" fmla="val 159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 Model 3</a:t>
            </a:r>
          </a:p>
          <a:p>
            <a:pPr algn="ctr"/>
            <a:r>
              <a:rPr lang="en-US" dirty="0"/>
              <a:t>Matching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32E2A-9F47-DD34-DCE3-70AE4727DEF7}"/>
              </a:ext>
            </a:extLst>
          </p:cNvPr>
          <p:cNvSpPr txBox="1"/>
          <p:nvPr/>
        </p:nvSpPr>
        <p:spPr>
          <a:xfrm>
            <a:off x="628649" y="3213680"/>
            <a:ext cx="5616878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u="sng" dirty="0" err="1">
                <a:solidFill>
                  <a:schemeClr val="bg1"/>
                </a:solidFill>
              </a:rPr>
              <a:t>Stellenbeschreibung</a:t>
            </a:r>
            <a:r>
              <a:rPr lang="en-US" sz="1000" u="sng" dirty="0">
                <a:solidFill>
                  <a:schemeClr val="bg1"/>
                </a:solidFill>
              </a:rPr>
              <a:t>:</a:t>
            </a:r>
          </a:p>
          <a:p>
            <a:r>
              <a:rPr lang="en-US" sz="1000" dirty="0">
                <a:solidFill>
                  <a:schemeClr val="bg1"/>
                </a:solidFill>
              </a:rPr>
              <a:t>Wir </a:t>
            </a:r>
            <a:r>
              <a:rPr lang="en-US" sz="1000" dirty="0" err="1">
                <a:solidFill>
                  <a:schemeClr val="bg1"/>
                </a:solidFill>
              </a:rPr>
              <a:t>suchen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einen</a:t>
            </a:r>
            <a:r>
              <a:rPr lang="en-US" sz="1000" dirty="0">
                <a:solidFill>
                  <a:schemeClr val="bg1"/>
                </a:solidFill>
              </a:rPr>
              <a:t> Junior-</a:t>
            </a:r>
            <a:r>
              <a:rPr lang="en-US" sz="1000" dirty="0" err="1">
                <a:solidFill>
                  <a:schemeClr val="bg1"/>
                </a:solidFill>
              </a:rPr>
              <a:t>Softwareentwickler</a:t>
            </a:r>
            <a:r>
              <a:rPr lang="en-US" sz="1000" dirty="0">
                <a:solidFill>
                  <a:schemeClr val="bg1"/>
                </a:solidFill>
              </a:rPr>
              <a:t> in den </a:t>
            </a:r>
            <a:r>
              <a:rPr lang="en-US" sz="1000" dirty="0" err="1">
                <a:solidFill>
                  <a:schemeClr val="bg1"/>
                </a:solidFill>
              </a:rPr>
              <a:t>Räumlichkeiten</a:t>
            </a:r>
            <a:r>
              <a:rPr lang="en-US" sz="1000" dirty="0">
                <a:solidFill>
                  <a:schemeClr val="bg1"/>
                </a:solidFill>
              </a:rPr>
              <a:t> des </a:t>
            </a:r>
            <a:r>
              <a:rPr lang="en-US" sz="1000" dirty="0" err="1">
                <a:solidFill>
                  <a:schemeClr val="bg1"/>
                </a:solidFill>
              </a:rPr>
              <a:t>Unternehmens</a:t>
            </a:r>
            <a:r>
              <a:rPr lang="en-US" sz="1000" dirty="0">
                <a:solidFill>
                  <a:schemeClr val="bg1"/>
                </a:solidFill>
              </a:rPr>
              <a:t>. Als Junior-</a:t>
            </a:r>
            <a:r>
              <a:rPr lang="en-US" sz="1000" dirty="0" err="1">
                <a:solidFill>
                  <a:schemeClr val="bg1"/>
                </a:solidFill>
              </a:rPr>
              <a:t>Softwareentwickler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bist</a:t>
            </a:r>
            <a:r>
              <a:rPr lang="en-US" sz="1000" dirty="0">
                <a:solidFill>
                  <a:schemeClr val="bg1"/>
                </a:solidFill>
              </a:rPr>
              <a:t> du für Backend-</a:t>
            </a:r>
            <a:r>
              <a:rPr lang="en-US" sz="1000" dirty="0" err="1">
                <a:solidFill>
                  <a:schemeClr val="bg1"/>
                </a:solidFill>
              </a:rPr>
              <a:t>Webentwicklungs</a:t>
            </a:r>
            <a:r>
              <a:rPr lang="en-US" sz="1000" dirty="0">
                <a:solidFill>
                  <a:schemeClr val="bg1"/>
                </a:solidFill>
              </a:rPr>
              <a:t>- und </a:t>
            </a:r>
            <a:r>
              <a:rPr lang="en-US" sz="1000" dirty="0" err="1">
                <a:solidFill>
                  <a:schemeClr val="bg1"/>
                </a:solidFill>
              </a:rPr>
              <a:t>Softwareentwicklungsaufgaben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verantwortlich</a:t>
            </a:r>
            <a:r>
              <a:rPr lang="en-US" sz="1000" dirty="0">
                <a:solidFill>
                  <a:schemeClr val="bg1"/>
                </a:solidFill>
              </a:rPr>
              <a:t>. Dazu </a:t>
            </a:r>
            <a:r>
              <a:rPr lang="en-US" sz="1000" dirty="0" err="1">
                <a:solidFill>
                  <a:schemeClr val="bg1"/>
                </a:solidFill>
              </a:rPr>
              <a:t>gehört</a:t>
            </a:r>
            <a:r>
              <a:rPr lang="en-US" sz="1000" dirty="0">
                <a:solidFill>
                  <a:schemeClr val="bg1"/>
                </a:solidFill>
              </a:rPr>
              <a:t> die </a:t>
            </a:r>
            <a:r>
              <a:rPr lang="en-US" sz="1000" dirty="0" err="1">
                <a:solidFill>
                  <a:schemeClr val="bg1"/>
                </a:solidFill>
              </a:rPr>
              <a:t>Programmierung</a:t>
            </a:r>
            <a:r>
              <a:rPr lang="en-US" sz="1000" dirty="0">
                <a:solidFill>
                  <a:schemeClr val="bg1"/>
                </a:solidFill>
              </a:rPr>
              <a:t> und </a:t>
            </a:r>
            <a:r>
              <a:rPr lang="en-US" sz="1000" dirty="0" err="1">
                <a:solidFill>
                  <a:schemeClr val="bg1"/>
                </a:solidFill>
              </a:rPr>
              <a:t>Implementierung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objektorientierter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Programmierprinzipien</a:t>
            </a:r>
            <a:r>
              <a:rPr lang="en-US" sz="1000" dirty="0">
                <a:solidFill>
                  <a:schemeClr val="bg1"/>
                </a:solidFill>
              </a:rPr>
              <a:t> (OOP), um </a:t>
            </a:r>
            <a:r>
              <a:rPr lang="en-US" sz="1000" dirty="0" err="1">
                <a:solidFill>
                  <a:schemeClr val="bg1"/>
                </a:solidFill>
              </a:rPr>
              <a:t>effiziente</a:t>
            </a:r>
            <a:r>
              <a:rPr lang="en-US" sz="1000" dirty="0">
                <a:solidFill>
                  <a:schemeClr val="bg1"/>
                </a:solidFill>
              </a:rPr>
              <a:t> und </a:t>
            </a:r>
            <a:r>
              <a:rPr lang="en-US" sz="1000" dirty="0" err="1">
                <a:solidFill>
                  <a:schemeClr val="bg1"/>
                </a:solidFill>
              </a:rPr>
              <a:t>skalierbare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Anwendungen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zu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erstellen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  <a:p>
            <a:r>
              <a:rPr lang="en-US" sz="1000" b="1" dirty="0" err="1">
                <a:solidFill>
                  <a:schemeClr val="bg1"/>
                </a:solidFill>
              </a:rPr>
              <a:t>Qualifikationen</a:t>
            </a:r>
            <a:r>
              <a:rPr lang="en-US" sz="1000" b="1" dirty="0">
                <a:solidFill>
                  <a:schemeClr val="bg1"/>
                </a:solidFill>
              </a:rPr>
              <a:t>: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dirty="0" err="1">
                <a:solidFill>
                  <a:schemeClr val="bg1"/>
                </a:solidFill>
              </a:rPr>
              <a:t>Fundierte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Informatikkenntnisse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Erfahrung</a:t>
            </a:r>
            <a:r>
              <a:rPr lang="en-US" sz="1000" dirty="0">
                <a:solidFill>
                  <a:schemeClr val="bg1"/>
                </a:solidFill>
              </a:rPr>
              <a:t> in der Back-End-</a:t>
            </a:r>
            <a:r>
              <a:rPr lang="en-US" sz="1000" dirty="0" err="1">
                <a:solidFill>
                  <a:schemeClr val="bg1"/>
                </a:solidFill>
              </a:rPr>
              <a:t>Webentwicklung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Kenntnisse</a:t>
            </a:r>
            <a:r>
              <a:rPr lang="en-US" sz="1000" dirty="0">
                <a:solidFill>
                  <a:schemeClr val="bg1"/>
                </a:solidFill>
              </a:rPr>
              <a:t> in </a:t>
            </a:r>
            <a:r>
              <a:rPr lang="en-US" sz="1000" dirty="0" err="1">
                <a:solidFill>
                  <a:schemeClr val="bg1"/>
                </a:solidFill>
              </a:rPr>
              <a:t>Programmiersprachen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insbesondere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Javascript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Vertrautheit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mit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objektorientierter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Programmierung</a:t>
            </a:r>
            <a:r>
              <a:rPr lang="en-US" sz="1000" dirty="0">
                <a:solidFill>
                  <a:schemeClr val="bg1"/>
                </a:solidFill>
              </a:rPr>
              <a:t> (OOP), </a:t>
            </a:r>
            <a:r>
              <a:rPr lang="en-US" sz="1000" dirty="0" err="1">
                <a:solidFill>
                  <a:schemeClr val="bg1"/>
                </a:solidFill>
              </a:rPr>
              <a:t>Problemlösungs</a:t>
            </a:r>
            <a:r>
              <a:rPr lang="en-US" sz="1000" dirty="0">
                <a:solidFill>
                  <a:schemeClr val="bg1"/>
                </a:solidFill>
              </a:rPr>
              <a:t>- und </a:t>
            </a:r>
            <a:r>
              <a:rPr lang="en-US" sz="1000" dirty="0" err="1">
                <a:solidFill>
                  <a:schemeClr val="bg1"/>
                </a:solidFill>
              </a:rPr>
              <a:t>Analysefähigkeiten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Fähigkeit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zur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Teamarbeit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dirty="0" err="1">
                <a:solidFill>
                  <a:schemeClr val="bg1"/>
                </a:solidFill>
              </a:rPr>
              <a:t>Hochschulabschluss</a:t>
            </a:r>
            <a:r>
              <a:rPr lang="en-US" sz="1000" dirty="0">
                <a:solidFill>
                  <a:schemeClr val="bg1"/>
                </a:solidFill>
              </a:rPr>
              <a:t> in Informatik </a:t>
            </a:r>
            <a:r>
              <a:rPr lang="en-US" sz="1000" dirty="0" err="1">
                <a:solidFill>
                  <a:schemeClr val="bg1"/>
                </a:solidFill>
              </a:rPr>
              <a:t>oder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verwandtem</a:t>
            </a:r>
            <a:r>
              <a:rPr lang="en-US" sz="1000" dirty="0">
                <a:solidFill>
                  <a:schemeClr val="bg1"/>
                </a:solidFill>
              </a:rPr>
              <a:t> Fach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17F2FF-C4CC-F536-814C-9890B3C9E9ED}"/>
              </a:ext>
            </a:extLst>
          </p:cNvPr>
          <p:cNvGrpSpPr/>
          <p:nvPr/>
        </p:nvGrpSpPr>
        <p:grpSpPr>
          <a:xfrm>
            <a:off x="3936733" y="1361102"/>
            <a:ext cx="2308794" cy="1708160"/>
            <a:chOff x="3936733" y="1361102"/>
            <a:chExt cx="2308794" cy="17081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B0FEF2-D374-0FB4-4050-4BE3A1263967}"/>
                </a:ext>
              </a:extLst>
            </p:cNvPr>
            <p:cNvSpPr txBox="1"/>
            <p:nvPr/>
          </p:nvSpPr>
          <p:spPr>
            <a:xfrm>
              <a:off x="3936733" y="1361102"/>
              <a:ext cx="2308794" cy="17081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u="sng" dirty="0" err="1">
                  <a:solidFill>
                    <a:schemeClr val="bg1"/>
                  </a:solidFill>
                </a:rPr>
                <a:t>Erfahrung</a:t>
              </a:r>
              <a:r>
                <a:rPr lang="en-US" sz="1050" dirty="0">
                  <a:solidFill>
                    <a:schemeClr val="bg1"/>
                  </a:solidFill>
                </a:rPr>
                <a:t>: 4 Jahre</a:t>
              </a:r>
            </a:p>
            <a:p>
              <a:r>
                <a:rPr lang="en-US" sz="1050" u="sng" dirty="0" err="1">
                  <a:solidFill>
                    <a:schemeClr val="bg1"/>
                  </a:solidFill>
                </a:rPr>
                <a:t>Branchen</a:t>
              </a:r>
              <a:r>
                <a:rPr lang="en-US" sz="1050" dirty="0">
                  <a:solidFill>
                    <a:schemeClr val="bg1"/>
                  </a:solidFill>
                </a:rPr>
                <a:t>: IT. </a:t>
              </a:r>
              <a:r>
                <a:rPr lang="en-US" sz="1050" dirty="0" err="1">
                  <a:solidFill>
                    <a:schemeClr val="bg1"/>
                  </a:solidFill>
                </a:rPr>
                <a:t>Bildung</a:t>
              </a:r>
              <a:endParaRPr lang="en-US" sz="1050" dirty="0">
                <a:solidFill>
                  <a:schemeClr val="bg1"/>
                </a:solidFill>
              </a:endParaRPr>
            </a:p>
            <a:p>
              <a:r>
                <a:rPr lang="en-US" sz="1050" u="sng" dirty="0" err="1">
                  <a:solidFill>
                    <a:schemeClr val="bg1"/>
                  </a:solidFill>
                </a:rPr>
                <a:t>Ausbildung</a:t>
              </a:r>
              <a:r>
                <a:rPr lang="en-US" sz="1050" dirty="0">
                  <a:solidFill>
                    <a:schemeClr val="bg1"/>
                  </a:solidFill>
                </a:rPr>
                <a:t>: </a:t>
              </a:r>
            </a:p>
            <a:p>
              <a:r>
                <a:rPr lang="en-US" sz="1050" dirty="0">
                  <a:solidFill>
                    <a:schemeClr val="bg1"/>
                  </a:solidFill>
                </a:rPr>
                <a:t>Studium der Informatik</a:t>
              </a:r>
            </a:p>
            <a:p>
              <a:endParaRPr lang="en-US" sz="1050" dirty="0">
                <a:solidFill>
                  <a:schemeClr val="bg1"/>
                </a:solidFill>
              </a:endParaRPr>
            </a:p>
            <a:p>
              <a:r>
                <a:rPr lang="en-US" sz="1050" u="sng" dirty="0" err="1">
                  <a:solidFill>
                    <a:schemeClr val="bg1"/>
                  </a:solidFill>
                </a:rPr>
                <a:t>Zusammenfassung</a:t>
              </a:r>
              <a:r>
                <a:rPr lang="en-US" sz="1050" dirty="0">
                  <a:solidFill>
                    <a:schemeClr val="bg1"/>
                  </a:solidFill>
                </a:rPr>
                <a:t>: </a:t>
              </a:r>
            </a:p>
            <a:p>
              <a:r>
                <a:rPr lang="en-US" sz="1050" dirty="0">
                  <a:solidFill>
                    <a:schemeClr val="bg1"/>
                  </a:solidFill>
                </a:rPr>
                <a:t>IT Consultant, </a:t>
              </a:r>
              <a:r>
                <a:rPr lang="en-US" sz="1050" dirty="0" err="1">
                  <a:solidFill>
                    <a:schemeClr val="bg1"/>
                  </a:solidFill>
                </a:rPr>
                <a:t>spezialisiert</a:t>
              </a:r>
              <a:r>
                <a:rPr lang="en-US" sz="1050" dirty="0">
                  <a:solidFill>
                    <a:schemeClr val="bg1"/>
                  </a:solidFill>
                </a:rPr>
                <a:t> in der </a:t>
              </a:r>
              <a:r>
                <a:rPr lang="en-US" sz="1050" dirty="0" err="1">
                  <a:solidFill>
                    <a:schemeClr val="bg1"/>
                  </a:solidFill>
                </a:rPr>
                <a:t>Datenmodellierung</a:t>
              </a:r>
              <a:r>
                <a:rPr lang="en-US" sz="1050" dirty="0">
                  <a:solidFill>
                    <a:schemeClr val="bg1"/>
                  </a:solidFill>
                </a:rPr>
                <a:t> und </a:t>
              </a:r>
              <a:r>
                <a:rPr lang="en-US" sz="1050" dirty="0" err="1">
                  <a:solidFill>
                    <a:schemeClr val="bg1"/>
                  </a:solidFill>
                </a:rPr>
                <a:t>Programmierung</a:t>
              </a:r>
              <a:r>
                <a:rPr lang="en-US" sz="1050" dirty="0">
                  <a:solidFill>
                    <a:schemeClr val="bg1"/>
                  </a:solidFill>
                </a:rPr>
                <a:t> von </a:t>
              </a:r>
              <a:r>
                <a:rPr lang="en-US" sz="1050" dirty="0" err="1">
                  <a:solidFill>
                    <a:schemeClr val="bg1"/>
                  </a:solidFill>
                </a:rPr>
                <a:t>Datenmodellen</a:t>
              </a:r>
              <a:endParaRPr lang="en-US" sz="1050" dirty="0">
                <a:solidFill>
                  <a:schemeClr val="bg1"/>
                </a:solidFill>
              </a:endParaRPr>
            </a:p>
            <a:p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0087EB-BAC0-2A55-F7B2-261284625D60}"/>
                </a:ext>
              </a:extLst>
            </p:cNvPr>
            <p:cNvSpPr txBox="1"/>
            <p:nvPr/>
          </p:nvSpPr>
          <p:spPr>
            <a:xfrm>
              <a:off x="5359651" y="1361102"/>
              <a:ext cx="885876" cy="4308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Skill Test:</a:t>
              </a:r>
            </a:p>
            <a:p>
              <a:r>
                <a:rPr lang="en-US" sz="1050" dirty="0">
                  <a:solidFill>
                    <a:schemeClr val="bg1"/>
                  </a:solidFill>
                </a:rPr>
                <a:t>Score: 80%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96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B4E0-9241-6D58-A0F5-B9F17D8E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3156-E17F-ACCB-5630-CF5F60414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Kandidatenanalyse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gemäß</a:t>
            </a:r>
            <a:r>
              <a:rPr lang="en-US" b="1" dirty="0">
                <a:solidFill>
                  <a:schemeClr val="bg1"/>
                </a:solidFill>
              </a:rPr>
              <a:t> EU AI 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DC58C-1597-44F8-86D9-73F0DC317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322" y="1102136"/>
            <a:ext cx="4607523" cy="5037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A81DB-D939-CFB3-4B52-9459E99EE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479" y="2389670"/>
            <a:ext cx="5595208" cy="262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458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3EE50F-3BAE-9DF5-E67C-D88306D5E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585"/>
            <a:ext cx="9169742" cy="3555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7B584F-243E-0271-6CAD-AD3F8A245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6202"/>
            <a:ext cx="9144000" cy="3573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E798C9-E3C0-C07A-CF9E-B4DCA1DE894B}"/>
              </a:ext>
            </a:extLst>
          </p:cNvPr>
          <p:cNvSpPr/>
          <p:nvPr/>
        </p:nvSpPr>
        <p:spPr>
          <a:xfrm>
            <a:off x="4042160" y="1034041"/>
            <a:ext cx="504202" cy="32745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74DE3-6909-A78A-CAFA-29546E2A1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DB1C-B072-FBD7-A6F2-27BBE7E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Einsatzmöglichkeiten</a:t>
            </a:r>
            <a:r>
              <a:rPr lang="en-US" b="1" dirty="0">
                <a:solidFill>
                  <a:schemeClr val="bg1"/>
                </a:solidFill>
              </a:rPr>
              <a:t> für KI </a:t>
            </a:r>
            <a:r>
              <a:rPr lang="en-US" b="1" dirty="0" err="1">
                <a:solidFill>
                  <a:schemeClr val="bg1"/>
                </a:solidFill>
              </a:rPr>
              <a:t>im</a:t>
            </a:r>
            <a:r>
              <a:rPr lang="en-US" b="1" dirty="0">
                <a:solidFill>
                  <a:schemeClr val="bg1"/>
                </a:solidFill>
              </a:rPr>
              <a:t> Recruiting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9DBB9-0CEE-F6EB-1B78-D4848541D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Analyse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großer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Datenmengen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Strukturiert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unstrukturiert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(CVs, LinkedIn,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etc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Unvollständige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und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anders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formulierte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Skills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werden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erkannt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Synthese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der Information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Skill und Potential-Matching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Vergleich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mit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Stellenbeschreibung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Multilinguale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Suche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internationale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Talente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b="1" dirty="0" err="1">
                <a:solidFill>
                  <a:schemeClr val="bg1"/>
                </a:solidFill>
              </a:rPr>
              <a:t>Semantische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Suche</a:t>
            </a:r>
            <a:r>
              <a:rPr lang="en-US" b="1" dirty="0">
                <a:solidFill>
                  <a:schemeClr val="bg1"/>
                </a:solidFill>
              </a:rPr>
              <a:t> (</a:t>
            </a:r>
            <a:r>
              <a:rPr lang="en-US" b="1" dirty="0" err="1">
                <a:solidFill>
                  <a:schemeClr val="bg1"/>
                </a:solidFill>
              </a:rPr>
              <a:t>ähnliche</a:t>
            </a:r>
            <a:r>
              <a:rPr lang="en-US" b="1" dirty="0">
                <a:solidFill>
                  <a:schemeClr val="bg1"/>
                </a:solidFill>
              </a:rPr>
              <a:t> Skills)</a:t>
            </a: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Prozess-Optimierung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(Skill Test, Chatbots, Email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Versand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KI-Interview…)</a:t>
            </a:r>
          </a:p>
        </p:txBody>
      </p:sp>
    </p:spTree>
    <p:extLst>
      <p:ext uri="{BB962C8B-B14F-4D97-AF65-F5344CB8AC3E}">
        <p14:creationId xmlns:p14="http://schemas.microsoft.com/office/powerpoint/2010/main" val="1332975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01080E-FE27-3EC8-DA7D-F16E6D8F7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earch Bar Icon: Over 66,579 Royalty-Free Licensable Stock Illustrations &amp;  Drawings | Shutterstock">
            <a:extLst>
              <a:ext uri="{FF2B5EF4-FFF2-40B4-BE49-F238E27FC236}">
                <a16:creationId xmlns:a16="http://schemas.microsoft.com/office/drawing/2014/main" id="{FE699202-7A58-C96D-8E57-B6A9D1D7A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31757" r="8176" b="39082"/>
          <a:stretch>
            <a:fillRect/>
          </a:stretch>
        </p:blipFill>
        <p:spPr bwMode="auto">
          <a:xfrm>
            <a:off x="2361507" y="1080871"/>
            <a:ext cx="4534292" cy="8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FAD233-9B29-8737-3A30-642235300603}"/>
              </a:ext>
            </a:extLst>
          </p:cNvPr>
          <p:cNvSpPr txBox="1"/>
          <p:nvPr/>
        </p:nvSpPr>
        <p:spPr>
          <a:xfrm>
            <a:off x="2649710" y="1227325"/>
            <a:ext cx="784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Arzt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E0C59-1158-82F6-9A71-913C197BCE14}"/>
              </a:ext>
            </a:extLst>
          </p:cNvPr>
          <p:cNvSpPr txBox="1"/>
          <p:nvPr/>
        </p:nvSpPr>
        <p:spPr>
          <a:xfrm>
            <a:off x="2649710" y="2069845"/>
            <a:ext cx="3308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Kinderarzt</a:t>
            </a:r>
            <a:endParaRPr lang="en-US" dirty="0"/>
          </a:p>
          <a:p>
            <a:r>
              <a:rPr lang="en-US" dirty="0" err="1"/>
              <a:t>Frauenarzt</a:t>
            </a:r>
            <a:endParaRPr lang="en-US" dirty="0"/>
          </a:p>
          <a:p>
            <a:r>
              <a:rPr lang="en-US" dirty="0" err="1"/>
              <a:t>Notarzt</a:t>
            </a:r>
            <a:endParaRPr lang="en-US" dirty="0"/>
          </a:p>
          <a:p>
            <a:r>
              <a:rPr lang="en-US" dirty="0" err="1"/>
              <a:t>Chefarzt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576E1E-B628-AB18-27A0-CA00E230CFF4}"/>
              </a:ext>
            </a:extLst>
          </p:cNvPr>
          <p:cNvSpPr txBox="1"/>
          <p:nvPr/>
        </p:nvSpPr>
        <p:spPr>
          <a:xfrm>
            <a:off x="2649710" y="3185449"/>
            <a:ext cx="3308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Chirurg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Internist</a:t>
            </a:r>
          </a:p>
          <a:p>
            <a:r>
              <a:rPr lang="en-US" dirty="0" err="1">
                <a:solidFill>
                  <a:srgbClr val="FF0000"/>
                </a:solidFill>
              </a:rPr>
              <a:t>Allgemeinmediziner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Doktor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8A783-4F37-1900-F09D-C18E5B109CE1}"/>
              </a:ext>
            </a:extLst>
          </p:cNvPr>
          <p:cNvSpPr txBox="1"/>
          <p:nvPr/>
        </p:nvSpPr>
        <p:spPr>
          <a:xfrm>
            <a:off x="1" y="25420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3B82F6"/>
                </a:solidFill>
              </a:rPr>
              <a:t>Text </a:t>
            </a:r>
            <a:r>
              <a:rPr lang="es-ES" sz="3200" b="1" dirty="0" err="1">
                <a:solidFill>
                  <a:srgbClr val="3B82F6"/>
                </a:solidFill>
              </a:rPr>
              <a:t>Search</a:t>
            </a:r>
            <a:endParaRPr lang="en-ES" sz="3200" b="1" baseline="30000" dirty="0">
              <a:solidFill>
                <a:srgbClr val="3B82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9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  <p:bldP spid="2" grpId="0" build="p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14CC90-9272-285A-ABFE-E9DFF7313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42C63B-FF06-47F4-BB73-F10BA8532AC8}"/>
              </a:ext>
            </a:extLst>
          </p:cNvPr>
          <p:cNvSpPr/>
          <p:nvPr/>
        </p:nvSpPr>
        <p:spPr>
          <a:xfrm>
            <a:off x="1823457" y="3379305"/>
            <a:ext cx="5342655" cy="2778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68E123-E86C-7F56-8140-F8963B4C4EBF}"/>
              </a:ext>
            </a:extLst>
          </p:cNvPr>
          <p:cNvSpPr/>
          <p:nvPr/>
        </p:nvSpPr>
        <p:spPr>
          <a:xfrm>
            <a:off x="1823458" y="1139295"/>
            <a:ext cx="5342655" cy="22201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D900E-8B7A-8767-9066-07B6BB20C4EA}"/>
              </a:ext>
            </a:extLst>
          </p:cNvPr>
          <p:cNvSpPr txBox="1"/>
          <p:nvPr/>
        </p:nvSpPr>
        <p:spPr>
          <a:xfrm>
            <a:off x="1823458" y="1139295"/>
            <a:ext cx="24451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Kinderarzt</a:t>
            </a:r>
            <a:endParaRPr lang="en-US" dirty="0"/>
          </a:p>
          <a:p>
            <a:r>
              <a:rPr lang="en-US" dirty="0" err="1"/>
              <a:t>Frauenarzt</a:t>
            </a:r>
            <a:endParaRPr lang="en-US" dirty="0"/>
          </a:p>
          <a:p>
            <a:r>
              <a:rPr lang="en-US" dirty="0" err="1"/>
              <a:t>Notarzt</a:t>
            </a:r>
            <a:endParaRPr lang="en-US" dirty="0"/>
          </a:p>
          <a:p>
            <a:r>
              <a:rPr lang="en-US" dirty="0" err="1"/>
              <a:t>Chefarzt</a:t>
            </a:r>
            <a:endParaRPr lang="en-US" dirty="0"/>
          </a:p>
          <a:p>
            <a:r>
              <a:rPr lang="en-US" dirty="0" err="1"/>
              <a:t>Chirurg</a:t>
            </a:r>
            <a:endParaRPr lang="en-US" dirty="0"/>
          </a:p>
          <a:p>
            <a:r>
              <a:rPr lang="en-US" dirty="0"/>
              <a:t>Internist</a:t>
            </a:r>
          </a:p>
          <a:p>
            <a:r>
              <a:rPr lang="en-US" dirty="0" err="1"/>
              <a:t>Allgemeinmediziner</a:t>
            </a:r>
            <a:endParaRPr lang="en-US" dirty="0"/>
          </a:p>
          <a:p>
            <a:r>
              <a:rPr lang="en-US" dirty="0" err="1"/>
              <a:t>Doktor</a:t>
            </a:r>
            <a:endParaRPr lang="en-US" dirty="0"/>
          </a:p>
          <a:p>
            <a:r>
              <a:rPr lang="en-US" dirty="0" err="1"/>
              <a:t>Krankenschwester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72BD0-C5FF-BF8D-97DD-6A346306483D}"/>
              </a:ext>
            </a:extLst>
          </p:cNvPr>
          <p:cNvSpPr txBox="1"/>
          <p:nvPr/>
        </p:nvSpPr>
        <p:spPr>
          <a:xfrm>
            <a:off x="0" y="25420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>
                <a:solidFill>
                  <a:srgbClr val="3B82F6"/>
                </a:solidFill>
              </a:rPr>
              <a:t>Semantic</a:t>
            </a:r>
            <a:r>
              <a:rPr lang="es-ES" sz="3200" b="1" dirty="0">
                <a:solidFill>
                  <a:srgbClr val="3B82F6"/>
                </a:solidFill>
              </a:rPr>
              <a:t> </a:t>
            </a:r>
            <a:r>
              <a:rPr lang="es-ES" sz="3200" b="1" dirty="0" err="1">
                <a:solidFill>
                  <a:srgbClr val="3B82F6"/>
                </a:solidFill>
              </a:rPr>
              <a:t>Search</a:t>
            </a:r>
            <a:r>
              <a:rPr lang="en-ES" sz="3200" b="1" baseline="30000">
                <a:solidFill>
                  <a:srgbClr val="3B82F6"/>
                </a:solidFill>
              </a:rPr>
              <a:t> ✨</a:t>
            </a:r>
            <a:endParaRPr lang="en-ES" sz="3200" b="1" baseline="30000" dirty="0">
              <a:solidFill>
                <a:srgbClr val="3B82F6"/>
              </a:solidFill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C2818F1-E131-8E09-7185-C370792A30A4}"/>
              </a:ext>
            </a:extLst>
          </p:cNvPr>
          <p:cNvSpPr/>
          <p:nvPr/>
        </p:nvSpPr>
        <p:spPr>
          <a:xfrm>
            <a:off x="4229649" y="2294555"/>
            <a:ext cx="664590" cy="237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87992-3DF7-40ED-2A26-947B32154EE9}"/>
              </a:ext>
            </a:extLst>
          </p:cNvPr>
          <p:cNvSpPr txBox="1"/>
          <p:nvPr/>
        </p:nvSpPr>
        <p:spPr>
          <a:xfrm>
            <a:off x="4992435" y="1139295"/>
            <a:ext cx="24451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(100, 234, 50, 32, …)</a:t>
            </a:r>
          </a:p>
          <a:p>
            <a:r>
              <a:rPr lang="en-US" dirty="0"/>
              <a:t>(105, 230, 40, 60, …)</a:t>
            </a:r>
          </a:p>
          <a:p>
            <a:r>
              <a:rPr lang="en-US" dirty="0"/>
              <a:t>(110, 244, 65, 30, …)</a:t>
            </a:r>
          </a:p>
          <a:p>
            <a:r>
              <a:rPr lang="en-US" dirty="0"/>
              <a:t>(109, 260, 29, 75, …)</a:t>
            </a:r>
          </a:p>
          <a:p>
            <a:r>
              <a:rPr lang="en-US" dirty="0"/>
              <a:t>(140, 299, 42, 40, …)</a:t>
            </a:r>
          </a:p>
          <a:p>
            <a:r>
              <a:rPr lang="en-US" dirty="0"/>
              <a:t>(150, 280, 75, 65, …)</a:t>
            </a:r>
          </a:p>
          <a:p>
            <a:r>
              <a:rPr lang="en-US" dirty="0"/>
              <a:t>(120, 240, 83, 52, …)</a:t>
            </a:r>
          </a:p>
          <a:p>
            <a:r>
              <a:rPr lang="en-US" dirty="0"/>
              <a:t>(119, 222, 66, 72, …)</a:t>
            </a:r>
          </a:p>
          <a:p>
            <a:r>
              <a:rPr lang="en-US" dirty="0"/>
              <a:t>(670, 850, 08, 99, …)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A93F0-FDFA-08EF-D950-A07E6A8041FE}"/>
              </a:ext>
            </a:extLst>
          </p:cNvPr>
          <p:cNvSpPr txBox="1"/>
          <p:nvPr/>
        </p:nvSpPr>
        <p:spPr>
          <a:xfrm>
            <a:off x="1823458" y="4009546"/>
            <a:ext cx="244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Arzt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A315DC7-0E07-F269-5418-B74E404006C3}"/>
              </a:ext>
            </a:extLst>
          </p:cNvPr>
          <p:cNvSpPr/>
          <p:nvPr/>
        </p:nvSpPr>
        <p:spPr>
          <a:xfrm>
            <a:off x="4268600" y="4075493"/>
            <a:ext cx="664590" cy="237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92278-3203-C4AB-9551-FC51FFBE8D42}"/>
              </a:ext>
            </a:extLst>
          </p:cNvPr>
          <p:cNvSpPr txBox="1"/>
          <p:nvPr/>
        </p:nvSpPr>
        <p:spPr>
          <a:xfrm>
            <a:off x="4992435" y="4009546"/>
            <a:ext cx="244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(110, 220, 60, 50, …)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4D5F06-53A1-1D21-0F4E-665099E13417}"/>
              </a:ext>
            </a:extLst>
          </p:cNvPr>
          <p:cNvCxnSpPr/>
          <p:nvPr/>
        </p:nvCxnSpPr>
        <p:spPr>
          <a:xfrm>
            <a:off x="1928191" y="3866322"/>
            <a:ext cx="51385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" grpId="0" uiExpand="1"/>
      <p:bldP spid="3" grpId="0" animBg="1"/>
      <p:bldP spid="4" grpId="0" uiExpand="1"/>
      <p:bldP spid="5" grpId="0" uiExpand="1"/>
      <p:bldP spid="6" grpId="0" animBg="1"/>
      <p:bldP spid="7" grpId="0" uiExpan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777EB-4BB5-AD0D-32BE-3D28985F1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80820-449C-7D28-3DA2-AAC5A6843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9E04B-9CBE-0591-CCCD-9F0ED8E5F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6" y="0"/>
            <a:ext cx="8833727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591C65-7895-DBB3-910C-CE8A2D16CAAA}"/>
              </a:ext>
            </a:extLst>
          </p:cNvPr>
          <p:cNvSpPr txBox="1"/>
          <p:nvPr/>
        </p:nvSpPr>
        <p:spPr>
          <a:xfrm>
            <a:off x="1399879" y="2387084"/>
            <a:ext cx="6344239" cy="36933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75% der </a:t>
            </a:r>
            <a:r>
              <a:rPr lang="en-US" b="1" dirty="0" err="1"/>
              <a:t>Bewerber</a:t>
            </a:r>
            <a:r>
              <a:rPr lang="en-US" b="1" dirty="0"/>
              <a:t> </a:t>
            </a:r>
            <a:r>
              <a:rPr lang="en-US" b="1" dirty="0" err="1"/>
              <a:t>benutzen</a:t>
            </a:r>
            <a:r>
              <a:rPr lang="en-US" b="1" dirty="0"/>
              <a:t> KI in </a:t>
            </a:r>
            <a:r>
              <a:rPr lang="en-US" b="1" dirty="0" err="1"/>
              <a:t>ihrer</a:t>
            </a:r>
            <a:r>
              <a:rPr lang="en-US" b="1" dirty="0"/>
              <a:t> </a:t>
            </a:r>
            <a:r>
              <a:rPr lang="en-US" b="1" dirty="0" err="1"/>
              <a:t>Bewerbung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D22FB-029F-AA4F-06E4-50BE82815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163" y="4178300"/>
            <a:ext cx="12827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9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888903-A6B5-3233-B2A5-A3CB0834E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5A9E3B-674A-C1A5-9E10-8B4EEB3993DA}"/>
              </a:ext>
            </a:extLst>
          </p:cNvPr>
          <p:cNvSpPr txBox="1"/>
          <p:nvPr/>
        </p:nvSpPr>
        <p:spPr>
          <a:xfrm>
            <a:off x="2654017" y="2069845"/>
            <a:ext cx="33084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11425" algn="l"/>
              </a:tabLst>
            </a:pPr>
            <a:r>
              <a:rPr lang="en-US" dirty="0" err="1"/>
              <a:t>Kinderarzt</a:t>
            </a:r>
            <a:r>
              <a:rPr lang="en-US" dirty="0"/>
              <a:t> 	(93%)</a:t>
            </a:r>
          </a:p>
          <a:p>
            <a:pPr>
              <a:tabLst>
                <a:tab pos="2511425" algn="l"/>
              </a:tabLst>
            </a:pPr>
            <a:r>
              <a:rPr lang="en-US" dirty="0" err="1"/>
              <a:t>Frauenarzt</a:t>
            </a:r>
            <a:r>
              <a:rPr lang="en-US" dirty="0"/>
              <a:t> 	(91%)</a:t>
            </a:r>
          </a:p>
          <a:p>
            <a:pPr>
              <a:tabLst>
                <a:tab pos="2511425" algn="l"/>
              </a:tabLst>
            </a:pPr>
            <a:r>
              <a:rPr lang="en-US" dirty="0" err="1"/>
              <a:t>Notarzt</a:t>
            </a:r>
            <a:r>
              <a:rPr lang="en-US" dirty="0"/>
              <a:t> 	(95%)</a:t>
            </a:r>
          </a:p>
          <a:p>
            <a:pPr>
              <a:tabLst>
                <a:tab pos="2511425" algn="l"/>
              </a:tabLst>
            </a:pPr>
            <a:r>
              <a:rPr lang="en-US" dirty="0" err="1"/>
              <a:t>Chefarzt</a:t>
            </a:r>
            <a:r>
              <a:rPr lang="en-US" dirty="0"/>
              <a:t> 	(96%)</a:t>
            </a:r>
          </a:p>
          <a:p>
            <a:pPr>
              <a:tabLst>
                <a:tab pos="2511425" algn="l"/>
              </a:tabLst>
            </a:pPr>
            <a:r>
              <a:rPr lang="en-US" dirty="0" err="1"/>
              <a:t>Chirurg</a:t>
            </a:r>
            <a:r>
              <a:rPr lang="en-US" dirty="0"/>
              <a:t>	(89%)</a:t>
            </a:r>
          </a:p>
          <a:p>
            <a:pPr>
              <a:tabLst>
                <a:tab pos="2511425" algn="l"/>
              </a:tabLst>
            </a:pPr>
            <a:r>
              <a:rPr lang="en-US" dirty="0"/>
              <a:t>Internist	(90%)</a:t>
            </a:r>
          </a:p>
          <a:p>
            <a:pPr>
              <a:tabLst>
                <a:tab pos="2511425" algn="l"/>
              </a:tabLst>
            </a:pPr>
            <a:r>
              <a:rPr lang="en-US" dirty="0" err="1"/>
              <a:t>Allgemeinmediziner</a:t>
            </a:r>
            <a:r>
              <a:rPr lang="en-US" dirty="0"/>
              <a:t>	(92%)</a:t>
            </a:r>
          </a:p>
          <a:p>
            <a:pPr>
              <a:tabLst>
                <a:tab pos="2511425" algn="l"/>
              </a:tabLst>
            </a:pPr>
            <a:r>
              <a:rPr lang="en-US" dirty="0" err="1"/>
              <a:t>Doktor</a:t>
            </a:r>
            <a:r>
              <a:rPr lang="en-US" dirty="0"/>
              <a:t>	(96%)</a:t>
            </a:r>
          </a:p>
          <a:p>
            <a:r>
              <a:rPr lang="en-US" dirty="0"/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3C892C-2D68-4E65-3F09-10682B25DE53}"/>
              </a:ext>
            </a:extLst>
          </p:cNvPr>
          <p:cNvSpPr txBox="1"/>
          <p:nvPr/>
        </p:nvSpPr>
        <p:spPr>
          <a:xfrm>
            <a:off x="0" y="25420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>
                <a:solidFill>
                  <a:srgbClr val="3B82F6"/>
                </a:solidFill>
              </a:rPr>
              <a:t>Semantic</a:t>
            </a:r>
            <a:r>
              <a:rPr lang="es-ES" sz="3200" b="1" dirty="0">
                <a:solidFill>
                  <a:srgbClr val="3B82F6"/>
                </a:solidFill>
              </a:rPr>
              <a:t> </a:t>
            </a:r>
            <a:r>
              <a:rPr lang="es-ES" sz="3200" b="1" dirty="0" err="1">
                <a:solidFill>
                  <a:srgbClr val="3B82F6"/>
                </a:solidFill>
              </a:rPr>
              <a:t>Search</a:t>
            </a:r>
            <a:r>
              <a:rPr lang="en-ES" sz="3200" b="1" baseline="30000">
                <a:solidFill>
                  <a:srgbClr val="3B82F6"/>
                </a:solidFill>
              </a:rPr>
              <a:t> ✨</a:t>
            </a:r>
            <a:endParaRPr lang="en-ES" sz="3200" b="1" baseline="30000" dirty="0">
              <a:solidFill>
                <a:srgbClr val="3B82F6"/>
              </a:solidFill>
            </a:endParaRPr>
          </a:p>
        </p:txBody>
      </p:sp>
      <p:pic>
        <p:nvPicPr>
          <p:cNvPr id="10" name="Picture 6" descr="Search Bar Icon: Over 66,579 Royalty-Free Licensable Stock Illustrations &amp;  Drawings | Shutterstock">
            <a:extLst>
              <a:ext uri="{FF2B5EF4-FFF2-40B4-BE49-F238E27FC236}">
                <a16:creationId xmlns:a16="http://schemas.microsoft.com/office/drawing/2014/main" id="{DBDF2D93-C845-0B2F-F00D-32E4EE652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31757" r="8176" b="39082"/>
          <a:stretch>
            <a:fillRect/>
          </a:stretch>
        </p:blipFill>
        <p:spPr bwMode="auto">
          <a:xfrm>
            <a:off x="2365814" y="1080871"/>
            <a:ext cx="4534292" cy="8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DC7D68-5FD7-C815-CE39-DC28180EAD01}"/>
              </a:ext>
            </a:extLst>
          </p:cNvPr>
          <p:cNvSpPr txBox="1"/>
          <p:nvPr/>
        </p:nvSpPr>
        <p:spPr>
          <a:xfrm>
            <a:off x="2654017" y="1227325"/>
            <a:ext cx="784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Arzt</a:t>
            </a:r>
          </a:p>
        </p:txBody>
      </p:sp>
    </p:spTree>
    <p:extLst>
      <p:ext uri="{BB962C8B-B14F-4D97-AF65-F5344CB8AC3E}">
        <p14:creationId xmlns:p14="http://schemas.microsoft.com/office/powerpoint/2010/main" val="12888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17CBB-54E6-DFCD-03EA-D92DED961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8157-F49B-159D-1889-A03384B6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Business Case Social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79626-CED4-C723-987F-FAFD4B0DD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69218"/>
            <a:ext cx="8189425" cy="2234061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Total ∽40.000 CVs (PDF) </a:t>
            </a:r>
            <a:r>
              <a:rPr lang="en-US" dirty="0" err="1">
                <a:solidFill>
                  <a:schemeClr val="bg1"/>
                </a:solidFill>
              </a:rPr>
              <a:t>aus</a:t>
            </a:r>
            <a:r>
              <a:rPr lang="en-US" dirty="0">
                <a:solidFill>
                  <a:schemeClr val="bg1"/>
                </a:solidFill>
              </a:rPr>
              <a:t> dem IT </a:t>
            </a:r>
            <a:r>
              <a:rPr lang="en-US" dirty="0" err="1">
                <a:solidFill>
                  <a:schemeClr val="bg1"/>
                </a:solidFill>
              </a:rPr>
              <a:t>Bereich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Beruf</a:t>
            </a:r>
            <a:r>
              <a:rPr lang="en-US" dirty="0">
                <a:solidFill>
                  <a:schemeClr val="bg1"/>
                </a:solidFill>
              </a:rPr>
              <a:t>, Skills (Jahre), Soft Skills, </a:t>
            </a:r>
            <a:r>
              <a:rPr lang="en-US" dirty="0" err="1">
                <a:solidFill>
                  <a:schemeClr val="bg1"/>
                </a:solidFill>
              </a:rPr>
              <a:t>Erfahrung</a:t>
            </a:r>
            <a:r>
              <a:rPr lang="en-US" dirty="0">
                <a:solidFill>
                  <a:schemeClr val="bg1"/>
                </a:solidFill>
              </a:rPr>
              <a:t> (Jahre), </a:t>
            </a:r>
            <a:r>
              <a:rPr lang="en-US" dirty="0" err="1">
                <a:solidFill>
                  <a:schemeClr val="bg1"/>
                </a:solidFill>
              </a:rPr>
              <a:t>Bildung</a:t>
            </a:r>
            <a:r>
              <a:rPr lang="en-US" dirty="0">
                <a:solidFill>
                  <a:schemeClr val="bg1"/>
                </a:solidFill>
              </a:rPr>
              <a:t>, Branche (Jahre)</a:t>
            </a:r>
          </a:p>
          <a:p>
            <a:r>
              <a:rPr lang="en-US" dirty="0">
                <a:solidFill>
                  <a:schemeClr val="bg1"/>
                </a:solidFill>
              </a:rPr>
              <a:t>Vektor </a:t>
            </a:r>
            <a:r>
              <a:rPr lang="en-US" dirty="0" err="1">
                <a:solidFill>
                  <a:schemeClr val="bg1"/>
                </a:solidFill>
              </a:rPr>
              <a:t>Datenbank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Semantische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Stellenbeschreibung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als</a:t>
            </a:r>
            <a:r>
              <a:rPr lang="en-US" dirty="0">
                <a:solidFill>
                  <a:schemeClr val="bg1"/>
                </a:solidFill>
              </a:rPr>
              <a:t> Filter</a:t>
            </a:r>
          </a:p>
          <a:p>
            <a:r>
              <a:rPr lang="en-US" dirty="0">
                <a:solidFill>
                  <a:schemeClr val="bg1"/>
                </a:solidFill>
              </a:rPr>
              <a:t>Die 20 </a:t>
            </a:r>
            <a:r>
              <a:rPr lang="en-US" dirty="0" err="1">
                <a:solidFill>
                  <a:schemeClr val="bg1"/>
                </a:solidFill>
              </a:rPr>
              <a:t>besten</a:t>
            </a:r>
            <a:r>
              <a:rPr lang="en-US" dirty="0">
                <a:solidFill>
                  <a:schemeClr val="bg1"/>
                </a:solidFill>
              </a:rPr>
              <a:t> Treffer </a:t>
            </a:r>
            <a:r>
              <a:rPr lang="en-US" dirty="0" err="1">
                <a:solidFill>
                  <a:schemeClr val="bg1"/>
                </a:solidFill>
              </a:rPr>
              <a:t>werden</a:t>
            </a:r>
            <a:r>
              <a:rPr lang="en-US" dirty="0">
                <a:solidFill>
                  <a:schemeClr val="bg1"/>
                </a:solidFill>
              </a:rPr>
              <a:t> von der KI </a:t>
            </a:r>
            <a:r>
              <a:rPr lang="en-US" dirty="0" err="1">
                <a:solidFill>
                  <a:schemeClr val="bg1"/>
                </a:solidFill>
              </a:rPr>
              <a:t>detailliert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analysiert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Kunde </a:t>
            </a:r>
            <a:r>
              <a:rPr lang="en-US" dirty="0" err="1">
                <a:solidFill>
                  <a:schemeClr val="bg1"/>
                </a:solidFill>
              </a:rPr>
              <a:t>erhält</a:t>
            </a:r>
            <a:r>
              <a:rPr lang="en-US" dirty="0">
                <a:solidFill>
                  <a:schemeClr val="bg1"/>
                </a:solidFill>
              </a:rPr>
              <a:t> die 5 </a:t>
            </a:r>
            <a:r>
              <a:rPr lang="en-US" dirty="0" err="1">
                <a:solidFill>
                  <a:schemeClr val="bg1"/>
                </a:solidFill>
              </a:rPr>
              <a:t>Besten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Socialyou">
            <a:extLst>
              <a:ext uri="{FF2B5EF4-FFF2-40B4-BE49-F238E27FC236}">
                <a16:creationId xmlns:a16="http://schemas.microsoft.com/office/drawing/2014/main" id="{6781F51D-446C-9961-205D-4755A3466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52" y="172642"/>
            <a:ext cx="2349861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33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2F03B-4A52-D033-D5EA-1B60BB255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34F29-38C8-8E82-0201-FBD88B990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B1CDDD-ECB6-1036-44B1-6A058B1F6E3E}"/>
              </a:ext>
            </a:extLst>
          </p:cNvPr>
          <p:cNvSpPr txBox="1"/>
          <p:nvPr/>
        </p:nvSpPr>
        <p:spPr>
          <a:xfrm>
            <a:off x="1167897" y="-8071"/>
            <a:ext cx="7000592" cy="369332"/>
          </a:xfrm>
          <a:prstGeom prst="rect">
            <a:avLst/>
          </a:prstGeom>
          <a:solidFill>
            <a:srgbClr val="BDC9D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Suche </a:t>
            </a:r>
            <a:r>
              <a:rPr lang="en-US" dirty="0" err="1"/>
              <a:t>nach</a:t>
            </a:r>
            <a:r>
              <a:rPr lang="en-US" dirty="0"/>
              <a:t> “Projekt Leiter”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CDE25-D36E-053A-4A2C-DAA5CE948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97" y="370091"/>
            <a:ext cx="7000592" cy="44995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112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98457-A9E2-6E0D-0B99-CAAF36866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75C86-6354-538F-6159-359E78B1C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26" y="208700"/>
            <a:ext cx="8490548" cy="4424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04975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AEF1C-6436-A3E2-D6EA-410C26311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983CE9-2448-FD63-D054-51CC9575F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585"/>
            <a:ext cx="9169742" cy="3555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4B6813-31D0-F0C3-B073-B314CA410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6202"/>
            <a:ext cx="9144000" cy="3573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7F63A5-5852-3FEB-DEA3-909F3D6C0E9F}"/>
              </a:ext>
            </a:extLst>
          </p:cNvPr>
          <p:cNvSpPr/>
          <p:nvPr/>
        </p:nvSpPr>
        <p:spPr>
          <a:xfrm>
            <a:off x="4042160" y="1034041"/>
            <a:ext cx="504202" cy="32745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581AC-6E1D-BBE7-510B-CA91ADC9A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6A2F-1265-ED82-5E89-9A862D96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Einsatzmöglichkeiten</a:t>
            </a:r>
            <a:r>
              <a:rPr lang="en-US" b="1" dirty="0">
                <a:solidFill>
                  <a:schemeClr val="bg1"/>
                </a:solidFill>
              </a:rPr>
              <a:t> für KI </a:t>
            </a:r>
            <a:r>
              <a:rPr lang="en-US" b="1" dirty="0" err="1">
                <a:solidFill>
                  <a:schemeClr val="bg1"/>
                </a:solidFill>
              </a:rPr>
              <a:t>im</a:t>
            </a:r>
            <a:r>
              <a:rPr lang="en-US" b="1" dirty="0">
                <a:solidFill>
                  <a:schemeClr val="bg1"/>
                </a:solidFill>
              </a:rPr>
              <a:t> Recruiting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3196F-D465-FA95-70B3-0F64FAB58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Analyse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großer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Datenmengen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Strukturiert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unstrukturiert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(CVs, LinkedIn,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etc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Unvollständige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und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anders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formulierte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Skills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werden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erkannt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Synthese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der Information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Skill und Potential-Matching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Multilinguale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Suche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internationale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Talente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Semantische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Suche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ähnliche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Skills)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Prozess-Optimierung</a:t>
            </a:r>
            <a:r>
              <a:rPr lang="en-US" b="1" dirty="0">
                <a:solidFill>
                  <a:schemeClr val="bg1"/>
                </a:solidFill>
              </a:rPr>
              <a:t> (Skill Test, Chatbots, Email </a:t>
            </a:r>
            <a:r>
              <a:rPr lang="en-US" b="1" dirty="0" err="1">
                <a:solidFill>
                  <a:schemeClr val="bg1"/>
                </a:solidFill>
              </a:rPr>
              <a:t>Versand</a:t>
            </a:r>
            <a:r>
              <a:rPr lang="en-US" b="1" dirty="0">
                <a:solidFill>
                  <a:schemeClr val="bg1"/>
                </a:solidFill>
              </a:rPr>
              <a:t>, KI-Interview…)</a:t>
            </a:r>
          </a:p>
        </p:txBody>
      </p:sp>
    </p:spTree>
    <p:extLst>
      <p:ext uri="{BB962C8B-B14F-4D97-AF65-F5344CB8AC3E}">
        <p14:creationId xmlns:p14="http://schemas.microsoft.com/office/powerpoint/2010/main" val="1944133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B733C-0D0C-0178-EFF5-7C28DCBBA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80" y="273844"/>
            <a:ext cx="2690901" cy="99417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Skill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DA0DD-4B9C-6606-FE6F-C132D6997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80" y="1268015"/>
            <a:ext cx="2690901" cy="3361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EAF47-EE76-36AE-13EC-C3D04C95B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613" y="0"/>
            <a:ext cx="47753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5C03-5C74-6D76-946A-F5C317C1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E36D8-AA36-4813-9B24-E11EBB504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KI-</a:t>
            </a:r>
            <a:r>
              <a:rPr lang="en-US" dirty="0" err="1">
                <a:solidFill>
                  <a:schemeClr val="bg1"/>
                </a:solidFill>
              </a:rPr>
              <a:t>unterstützt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KI </a:t>
            </a:r>
            <a:r>
              <a:rPr lang="en-US" dirty="0" err="1">
                <a:solidFill>
                  <a:schemeClr val="bg1"/>
                </a:solidFill>
              </a:rPr>
              <a:t>erstellt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Fragen</a:t>
            </a:r>
            <a:r>
              <a:rPr lang="en-US" dirty="0">
                <a:solidFill>
                  <a:schemeClr val="bg1"/>
                </a:solidFill>
              </a:rPr>
              <a:t> für das Interview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KI </a:t>
            </a:r>
            <a:r>
              <a:rPr lang="en-US" dirty="0" err="1">
                <a:solidFill>
                  <a:schemeClr val="bg1"/>
                </a:solidFill>
              </a:rPr>
              <a:t>analysiert</a:t>
            </a:r>
            <a:r>
              <a:rPr lang="en-US" dirty="0">
                <a:solidFill>
                  <a:schemeClr val="bg1"/>
                </a:solidFill>
              </a:rPr>
              <a:t> die </a:t>
            </a:r>
            <a:r>
              <a:rPr lang="en-US" dirty="0" err="1">
                <a:solidFill>
                  <a:schemeClr val="bg1"/>
                </a:solidFill>
              </a:rPr>
              <a:t>Antworten</a:t>
            </a:r>
            <a:r>
              <a:rPr lang="en-US" dirty="0">
                <a:solidFill>
                  <a:schemeClr val="bg1"/>
                </a:solidFill>
              </a:rPr>
              <a:t> des </a:t>
            </a:r>
            <a:r>
              <a:rPr lang="en-US" dirty="0" err="1">
                <a:solidFill>
                  <a:schemeClr val="bg1"/>
                </a:solidFill>
              </a:rPr>
              <a:t>Bewerbers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Durch KI </a:t>
            </a:r>
            <a:r>
              <a:rPr lang="en-US" dirty="0" err="1">
                <a:solidFill>
                  <a:schemeClr val="bg1"/>
                </a:solidFill>
              </a:rPr>
              <a:t>durchgeführt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Komplettes</a:t>
            </a:r>
            <a:r>
              <a:rPr lang="en-US" dirty="0">
                <a:solidFill>
                  <a:schemeClr val="bg1"/>
                </a:solidFill>
              </a:rPr>
              <a:t> Interview </a:t>
            </a:r>
            <a:r>
              <a:rPr lang="en-US" dirty="0" err="1">
                <a:solidFill>
                  <a:schemeClr val="bg1"/>
                </a:solidFill>
              </a:rPr>
              <a:t>über</a:t>
            </a:r>
            <a:r>
              <a:rPr lang="en-US" dirty="0">
                <a:solidFill>
                  <a:schemeClr val="bg1"/>
                </a:solidFill>
              </a:rPr>
              <a:t> ”conversational AI” </a:t>
            </a:r>
            <a:r>
              <a:rPr lang="en-US" dirty="0" err="1">
                <a:solidFill>
                  <a:schemeClr val="bg1"/>
                </a:solidFill>
              </a:rPr>
              <a:t>durchgeführt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oder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ohne</a:t>
            </a:r>
            <a:r>
              <a:rPr lang="en-US" dirty="0">
                <a:solidFill>
                  <a:schemeClr val="bg1"/>
                </a:solidFill>
              </a:rPr>
              <a:t> Video (Avatar)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Extrem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Anforderungen</a:t>
            </a:r>
            <a:r>
              <a:rPr lang="en-US" dirty="0">
                <a:solidFill>
                  <a:schemeClr val="bg1"/>
                </a:solidFill>
              </a:rPr>
              <a:t> an die UX</a:t>
            </a:r>
          </a:p>
        </p:txBody>
      </p:sp>
      <p:pic>
        <p:nvPicPr>
          <p:cNvPr id="6146" name="Picture 2" descr="Failed Job Interview? Unveiling 8 Common Mistakes and How to Avoid Them">
            <a:extLst>
              <a:ext uri="{FF2B5EF4-FFF2-40B4-BE49-F238E27FC236}">
                <a16:creationId xmlns:a16="http://schemas.microsoft.com/office/drawing/2014/main" id="{A74E3A53-5562-F6CB-0C6A-6733463BF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1A96D1"/>
              </a:clrFrom>
              <a:clrTo>
                <a:srgbClr val="1A96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2" t="1" r="20306" b="37081"/>
          <a:stretch>
            <a:fillRect/>
          </a:stretch>
        </p:blipFill>
        <p:spPr bwMode="auto">
          <a:xfrm>
            <a:off x="5270455" y="135253"/>
            <a:ext cx="3733580" cy="212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4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FEA6-4F56-C9F3-352A-96BD67CC8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I Interview">
            <a:hlinkClick r:id="" action="ppaction://media"/>
            <a:extLst>
              <a:ext uri="{FF2B5EF4-FFF2-40B4-BE49-F238E27FC236}">
                <a16:creationId xmlns:a16="http://schemas.microsoft.com/office/drawing/2014/main" id="{17C01542-4C14-7D20-918B-DFF2F266A3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585966"/>
            <a:ext cx="10433304" cy="5868912"/>
          </a:xfrm>
        </p:spPr>
      </p:pic>
    </p:spTree>
    <p:extLst>
      <p:ext uri="{BB962C8B-B14F-4D97-AF65-F5344CB8AC3E}">
        <p14:creationId xmlns:p14="http://schemas.microsoft.com/office/powerpoint/2010/main" val="217167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6EF417F-499F-9745-F27E-21060BF2BFEA}"/>
              </a:ext>
            </a:extLst>
          </p:cNvPr>
          <p:cNvSpPr txBox="1">
            <a:spLocks/>
          </p:cNvSpPr>
          <p:nvPr/>
        </p:nvSpPr>
        <p:spPr>
          <a:xfrm>
            <a:off x="779282" y="3354390"/>
            <a:ext cx="3459637" cy="53800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ES" sz="4000" b="1">
                <a:solidFill>
                  <a:schemeClr val="tx2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Talent AI</a:t>
            </a:r>
            <a:r>
              <a:rPr lang="en-ES" sz="4800" baseline="50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✨</a:t>
            </a:r>
            <a:endParaRPr lang="en-ES" sz="4000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DD9D78-826F-35E2-9E70-5783CFBED18E}"/>
              </a:ext>
            </a:extLst>
          </p:cNvPr>
          <p:cNvSpPr txBox="1"/>
          <p:nvPr/>
        </p:nvSpPr>
        <p:spPr>
          <a:xfrm>
            <a:off x="5449243" y="4116894"/>
            <a:ext cx="3117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https://</a:t>
            </a:r>
            <a:r>
              <a:rPr lang="en-US" sz="2000" b="1" dirty="0" err="1"/>
              <a:t>www.alfabcn.ai</a:t>
            </a:r>
            <a:endParaRPr lang="en-US" sz="2000" b="1" dirty="0"/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D109B04C-A411-0288-DEB0-19F226A01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754" y="3340515"/>
            <a:ext cx="1508331" cy="732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2A5C49-98DB-BEEF-257F-42B111A41EB7}"/>
              </a:ext>
            </a:extLst>
          </p:cNvPr>
          <p:cNvSpPr txBox="1"/>
          <p:nvPr/>
        </p:nvSpPr>
        <p:spPr>
          <a:xfrm>
            <a:off x="779282" y="4116894"/>
            <a:ext cx="2351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https://talent24.ai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2CAAD-338A-E15D-BBBA-51D7DD00D664}"/>
              </a:ext>
            </a:extLst>
          </p:cNvPr>
          <p:cNvSpPr txBox="1"/>
          <p:nvPr/>
        </p:nvSpPr>
        <p:spPr>
          <a:xfrm>
            <a:off x="2776282" y="1568993"/>
            <a:ext cx="3776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Vielen</a:t>
            </a:r>
            <a:r>
              <a:rPr lang="en-US" sz="2800" b="1" dirty="0"/>
              <a:t> Dank</a:t>
            </a:r>
          </a:p>
        </p:txBody>
      </p:sp>
    </p:spTree>
    <p:extLst>
      <p:ext uri="{BB962C8B-B14F-4D97-AF65-F5344CB8AC3E}">
        <p14:creationId xmlns:p14="http://schemas.microsoft.com/office/powerpoint/2010/main" val="2353484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9F65-287B-A278-E499-845BB7AF2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492A7-6823-A292-B2CD-A26AD63D8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38542-0C40-AD98-F677-1EA7F484E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15" y="0"/>
            <a:ext cx="8851769" cy="51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88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D8ECDF-A582-69BE-6A96-98E3C7CF1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1"/>
            <a:ext cx="9122144" cy="52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62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DA86C-221F-9FE7-BC89-7369BBC1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5146D-EEA2-E435-DFF1-729D7E172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azy_apply.mp4">
            <a:hlinkClick r:id="" action="ppaction://media"/>
            <a:extLst>
              <a:ext uri="{FF2B5EF4-FFF2-40B4-BE49-F238E27FC236}">
                <a16:creationId xmlns:a16="http://schemas.microsoft.com/office/drawing/2014/main" id="{5B96F762-C98D-4433-CE53-AF8AB089DD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5" y="27353"/>
            <a:ext cx="9046469" cy="5088793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44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8D0F-9270-AE74-8B0A-8A98EE4C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000958" cy="994172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BCG Survey*: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8FF6A-0E08-48FD-F05E-11E77E91C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>
                <a:solidFill>
                  <a:schemeClr val="bg1"/>
                </a:solidFill>
              </a:rPr>
              <a:t>70% der Firmen, die KI einsetzen, setzen sie in HR ein</a:t>
            </a:r>
          </a:p>
          <a:p>
            <a:r>
              <a:rPr lang="de-DE" dirty="0">
                <a:solidFill>
                  <a:schemeClr val="bg1"/>
                </a:solidFill>
              </a:rPr>
              <a:t>Top </a:t>
            </a:r>
            <a:r>
              <a:rPr lang="de-DE" dirty="0" err="1">
                <a:solidFill>
                  <a:schemeClr val="bg1"/>
                </a:solidFill>
              </a:rPr>
              <a:t>use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case</a:t>
            </a:r>
            <a:r>
              <a:rPr lang="de-DE" dirty="0">
                <a:solidFill>
                  <a:schemeClr val="bg1"/>
                </a:solidFill>
              </a:rPr>
              <a:t>: Talent Acquisition</a:t>
            </a:r>
          </a:p>
          <a:p>
            <a:r>
              <a:rPr lang="de-DE" noProof="0" dirty="0">
                <a:solidFill>
                  <a:schemeClr val="bg1"/>
                </a:solidFill>
              </a:rPr>
              <a:t>Produktivitätsverbesserungen von bis zu +30%</a:t>
            </a:r>
          </a:p>
          <a:p>
            <a:r>
              <a:rPr lang="de-DE" dirty="0">
                <a:solidFill>
                  <a:schemeClr val="bg1"/>
                </a:solidFill>
              </a:rPr>
              <a:t>Vorteil: KI ermöglicht, viel größere Talent Pools zu analysieren</a:t>
            </a:r>
            <a:endParaRPr lang="de-DE" noProof="0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Aber: 52% der Kandidaten würden den Job ablehnen, wenn sie negative Erfahrungen im Bewerbungsprozess machten</a:t>
            </a:r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F6BB3-2746-AF65-9007-3DB5C7A66E27}"/>
              </a:ext>
            </a:extLst>
          </p:cNvPr>
          <p:cNvSpPr txBox="1"/>
          <p:nvPr/>
        </p:nvSpPr>
        <p:spPr>
          <a:xfrm>
            <a:off x="628650" y="4694062"/>
            <a:ext cx="4683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*) https://</a:t>
            </a:r>
            <a:r>
              <a:rPr lang="en-US" sz="1200" dirty="0" err="1">
                <a:solidFill>
                  <a:schemeClr val="bg1"/>
                </a:solidFill>
              </a:rPr>
              <a:t>www.bcg.com</a:t>
            </a:r>
            <a:r>
              <a:rPr lang="en-US" sz="1200" dirty="0">
                <a:solidFill>
                  <a:schemeClr val="bg1"/>
                </a:solidFill>
              </a:rPr>
              <a:t>/publications/2025/ai-changing-recruitment</a:t>
            </a:r>
          </a:p>
        </p:txBody>
      </p:sp>
      <p:pic>
        <p:nvPicPr>
          <p:cNvPr id="5122" name="Picture 2" descr="BCG Logo, symbol, meaning, history, PNG, brand">
            <a:extLst>
              <a:ext uri="{FF2B5EF4-FFF2-40B4-BE49-F238E27FC236}">
                <a16:creationId xmlns:a16="http://schemas.microsoft.com/office/drawing/2014/main" id="{19B84712-D99B-9945-A66A-A8E6ED2F0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885" y="273844"/>
            <a:ext cx="1582465" cy="8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3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023B66-B025-EDD5-7598-C1611BE0B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331" y="0"/>
            <a:ext cx="4769337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8CF09F-20C7-7A97-44C3-CD593DC64AF1}"/>
              </a:ext>
            </a:extLst>
          </p:cNvPr>
          <p:cNvSpPr/>
          <p:nvPr/>
        </p:nvSpPr>
        <p:spPr>
          <a:xfrm>
            <a:off x="2187331" y="4147794"/>
            <a:ext cx="3713848" cy="3582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ucht es in Zukunft noch Recruiting-Abteilungen? - Organizational  Viability@ZHAW">
            <a:extLst>
              <a:ext uri="{FF2B5EF4-FFF2-40B4-BE49-F238E27FC236}">
                <a16:creationId xmlns:a16="http://schemas.microsoft.com/office/drawing/2014/main" id="{7F768B35-5A57-B2D8-F0DA-B7441AF4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0"/>
            <a:ext cx="77993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42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24072</TotalTime>
  <Words>1190</Words>
  <Application>Microsoft Macintosh PowerPoint</Application>
  <PresentationFormat>On-screen Show (16:9)</PresentationFormat>
  <Paragraphs>265</Paragraphs>
  <Slides>39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Aptos</vt:lpstr>
      <vt:lpstr>Aptos Display</vt:lpstr>
      <vt:lpstr>Arial</vt:lpstr>
      <vt:lpstr>Helvetica Neue</vt:lpstr>
      <vt:lpstr>Office Theme</vt:lpstr>
      <vt:lpstr>PowerPoint Presentation</vt:lpstr>
      <vt:lpstr>Einsatzmöglichkeiten für KI im Recruiting</vt:lpstr>
      <vt:lpstr>PowerPoint Presentation</vt:lpstr>
      <vt:lpstr>PowerPoint Presentation</vt:lpstr>
      <vt:lpstr>PowerPoint Presentation</vt:lpstr>
      <vt:lpstr>PowerPoint Presentation</vt:lpstr>
      <vt:lpstr>BCG Survey*:</vt:lpstr>
      <vt:lpstr>PowerPoint Presentation</vt:lpstr>
      <vt:lpstr>PowerPoint Presentation</vt:lpstr>
      <vt:lpstr>Einsatzmöglichkeiten für KI im Recruiting</vt:lpstr>
      <vt:lpstr>PowerPoint Presentation</vt:lpstr>
      <vt:lpstr>PowerPoint Presentation</vt:lpstr>
      <vt:lpstr>PowerPoint Presentation</vt:lpstr>
      <vt:lpstr>PowerPoint Presentation</vt:lpstr>
      <vt:lpstr>Business Case Hospital del Mar</vt:lpstr>
      <vt:lpstr>Business Case Hospital del Mar</vt:lpstr>
      <vt:lpstr>Einsatzmöglichkeiten für KI im Recruiting</vt:lpstr>
      <vt:lpstr>PowerPoint Presentation</vt:lpstr>
      <vt:lpstr>PowerPoint Presentation</vt:lpstr>
      <vt:lpstr>Kandidatenanalyse gemäß EU AI Act</vt:lpstr>
      <vt:lpstr>Kandidatenanalyse gemäß EU AI Act</vt:lpstr>
      <vt:lpstr>PowerPoint Presentation</vt:lpstr>
      <vt:lpstr>Einsatzmöglichkeiten für KI im Recruiting</vt:lpstr>
      <vt:lpstr>Kandidatenanalyse gemäß EU AI Act</vt:lpstr>
      <vt:lpstr>Kandidatenanalyse gemäß EU AI Act</vt:lpstr>
      <vt:lpstr>PowerPoint Presentation</vt:lpstr>
      <vt:lpstr>Einsatzmöglichkeiten für KI im Recruiting</vt:lpstr>
      <vt:lpstr>PowerPoint Presentation</vt:lpstr>
      <vt:lpstr>PowerPoint Presentation</vt:lpstr>
      <vt:lpstr>PowerPoint Presentation</vt:lpstr>
      <vt:lpstr>Business Case Social You</vt:lpstr>
      <vt:lpstr>PowerPoint Presentation</vt:lpstr>
      <vt:lpstr>PowerPoint Presentation</vt:lpstr>
      <vt:lpstr>PowerPoint Presentation</vt:lpstr>
      <vt:lpstr>Einsatzmöglichkeiten für KI im Recruiting</vt:lpstr>
      <vt:lpstr>Skill Test</vt:lpstr>
      <vt:lpstr>Interview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José Cruset</dc:creator>
  <cp:lastModifiedBy>José Cruset</cp:lastModifiedBy>
  <cp:revision>73</cp:revision>
  <dcterms:created xsi:type="dcterms:W3CDTF">2025-06-04T10:26:03Z</dcterms:created>
  <dcterms:modified xsi:type="dcterms:W3CDTF">2025-11-06T12:04:51Z</dcterms:modified>
</cp:coreProperties>
</file>